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7" r:id="rId2"/>
    <p:sldId id="318" r:id="rId3"/>
    <p:sldId id="319" r:id="rId4"/>
    <p:sldId id="269" r:id="rId5"/>
    <p:sldId id="284" r:id="rId6"/>
    <p:sldId id="296" r:id="rId7"/>
    <p:sldId id="297" r:id="rId8"/>
    <p:sldId id="320" r:id="rId9"/>
    <p:sldId id="321" r:id="rId10"/>
    <p:sldId id="322" r:id="rId11"/>
    <p:sldId id="266" r:id="rId12"/>
    <p:sldId id="310" r:id="rId13"/>
    <p:sldId id="309" r:id="rId14"/>
    <p:sldId id="278" r:id="rId15"/>
    <p:sldId id="311" r:id="rId16"/>
    <p:sldId id="312" r:id="rId17"/>
    <p:sldId id="313" r:id="rId18"/>
    <p:sldId id="323" r:id="rId19"/>
    <p:sldId id="324" r:id="rId20"/>
    <p:sldId id="325" r:id="rId21"/>
    <p:sldId id="326" r:id="rId22"/>
    <p:sldId id="327" r:id="rId23"/>
    <p:sldId id="328" r:id="rId24"/>
    <p:sldId id="329" r:id="rId25"/>
    <p:sldId id="337" r:id="rId26"/>
    <p:sldId id="338" r:id="rId27"/>
    <p:sldId id="339" r:id="rId28"/>
    <p:sldId id="340" r:id="rId29"/>
    <p:sldId id="341" r:id="rId30"/>
    <p:sldId id="342"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7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FF389-A7BB-429E-8389-9F47DB26B7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AF693C1-8F54-4CC8-A10C-FD2E1DD948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9B20E88-7E3A-434D-9A39-074D960056B3}"/>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5" name="Footer Placeholder 4">
            <a:extLst>
              <a:ext uri="{FF2B5EF4-FFF2-40B4-BE49-F238E27FC236}">
                <a16:creationId xmlns:a16="http://schemas.microsoft.com/office/drawing/2014/main" id="{C2A6B1AE-CAD9-4182-A4BE-CC8010CD252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895861-759C-4D0C-9DF7-2E1448C0F236}"/>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2965341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8911B-2F84-4868-9347-570DB7B3C49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A811750-088F-448B-8B12-DB71774908C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67EFFD7-25E6-494D-A449-40C55601A92D}"/>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5" name="Footer Placeholder 4">
            <a:extLst>
              <a:ext uri="{FF2B5EF4-FFF2-40B4-BE49-F238E27FC236}">
                <a16:creationId xmlns:a16="http://schemas.microsoft.com/office/drawing/2014/main" id="{725519CF-0ECE-437F-B982-AA51BF1002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4445261-33B1-4AFF-ABDB-F966BF81C029}"/>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4124997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7544282-E95A-4E21-9A5E-F994D9B8989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FEDB8A6-0054-4B88-B318-6150692FF43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B7565A2-1B5C-44CD-887C-974AFFCE41D7}"/>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5" name="Footer Placeholder 4">
            <a:extLst>
              <a:ext uri="{FF2B5EF4-FFF2-40B4-BE49-F238E27FC236}">
                <a16:creationId xmlns:a16="http://schemas.microsoft.com/office/drawing/2014/main" id="{377D5427-F4C0-4CAA-A2AA-24EC1926427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2A7882F-E68E-4DEB-B908-0A1B384BA30A}"/>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1389250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8052F-218D-4DDE-82C3-915D988C7D6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C935BC4-8F24-4759-98CD-FDD7ECBB36D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31BBFE4-F871-499E-877C-7CC2AD3548BC}"/>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5" name="Footer Placeholder 4">
            <a:extLst>
              <a:ext uri="{FF2B5EF4-FFF2-40B4-BE49-F238E27FC236}">
                <a16:creationId xmlns:a16="http://schemas.microsoft.com/office/drawing/2014/main" id="{2548CC2D-BA49-4E69-B28B-CF5EBFA4050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751A77-7285-4554-AA50-8A381B318B65}"/>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3641401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DBD0F-6996-4043-B884-35ECCECDE6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419FFC8-C734-4B9F-98E3-C6BECF172E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AB5BD86-18F6-4182-AAEA-500E9E994D88}"/>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5" name="Footer Placeholder 4">
            <a:extLst>
              <a:ext uri="{FF2B5EF4-FFF2-40B4-BE49-F238E27FC236}">
                <a16:creationId xmlns:a16="http://schemas.microsoft.com/office/drawing/2014/main" id="{D3035CC7-66F7-4F4A-B4ED-AD0E6359E3A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3A5F47D-79C1-4E14-9FBC-611908955F5B}"/>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4220204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0C18F-FB98-4A13-9ACE-B7ED6BE8CF7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EBFA201-5B67-44E7-8AF7-69DB63D609D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D1B5AC0-6758-4DCD-ACAF-C1C3E43A741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B76C802-5B10-4B20-AF36-E14C6EC2F316}"/>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6" name="Footer Placeholder 5">
            <a:extLst>
              <a:ext uri="{FF2B5EF4-FFF2-40B4-BE49-F238E27FC236}">
                <a16:creationId xmlns:a16="http://schemas.microsoft.com/office/drawing/2014/main" id="{F31138AB-266B-4C2C-B7AA-3A0485A4E9E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936AD35-8F05-4A1C-BF47-E64A1250C160}"/>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3744915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B5FB0-908B-4DEF-A119-816C21D114D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73C5D54-344C-4A0C-8ECD-8CEDC8F3C0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11B65AC-F681-42B9-A5A3-944A6E9EDBB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720AE79-AD1A-4114-B6DA-2C4D5985CC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641AED8-9881-4B76-85EE-6DE0C41FF7C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179D6B0-4D2A-4868-87D7-0C844A6AB9D2}"/>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8" name="Footer Placeholder 7">
            <a:extLst>
              <a:ext uri="{FF2B5EF4-FFF2-40B4-BE49-F238E27FC236}">
                <a16:creationId xmlns:a16="http://schemas.microsoft.com/office/drawing/2014/main" id="{854D2B4E-1AAF-412D-BA14-B703E9FE6EB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D5EDD94-F5EB-49D5-9AF9-2BC68E3D1CD6}"/>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3527639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CE3BD-E258-4159-868E-E1388825F72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ED6E4D6-C61F-4821-9E84-8286CE70B924}"/>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4" name="Footer Placeholder 3">
            <a:extLst>
              <a:ext uri="{FF2B5EF4-FFF2-40B4-BE49-F238E27FC236}">
                <a16:creationId xmlns:a16="http://schemas.microsoft.com/office/drawing/2014/main" id="{BE5CC540-56E4-429F-A779-B5BBA26A273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6B9E697-A304-45DB-AB95-5FB29E6E6BB3}"/>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555609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7560E7-A2B0-4323-B5DA-41A155529FDE}"/>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3" name="Footer Placeholder 2">
            <a:extLst>
              <a:ext uri="{FF2B5EF4-FFF2-40B4-BE49-F238E27FC236}">
                <a16:creationId xmlns:a16="http://schemas.microsoft.com/office/drawing/2014/main" id="{F6035A1D-252E-4F30-AA0F-94D77DF00D7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BE97A25-D55A-4BA4-921F-114B4B65C1F3}"/>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2522186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ABCD4-FA8E-4DC6-A807-8669C2ACBD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08D3EC8-42F0-4BB5-9173-C7A6AB9D31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CD897AD-20FC-4C6D-A4F8-CD81CB403A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C1C4144-BC1D-47B1-97BC-952F5F5F3A84}"/>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6" name="Footer Placeholder 5">
            <a:extLst>
              <a:ext uri="{FF2B5EF4-FFF2-40B4-BE49-F238E27FC236}">
                <a16:creationId xmlns:a16="http://schemas.microsoft.com/office/drawing/2014/main" id="{B77A92E8-03E0-433C-B125-BA9A6641EC3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8C05006-435F-4CBA-9BC3-2939CC5BFFB0}"/>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2777808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06F4E-C8D6-45D0-802C-2C6399D9DF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256C15F-51FE-4687-AE46-4C9E0B9DB3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AEFC9B9-47EF-449C-935B-0C677DDB0A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5F8A3F9-207F-40D5-9C90-270E1AD3BCED}"/>
              </a:ext>
            </a:extLst>
          </p:cNvPr>
          <p:cNvSpPr>
            <a:spLocks noGrp="1"/>
          </p:cNvSpPr>
          <p:nvPr>
            <p:ph type="dt" sz="half" idx="10"/>
          </p:nvPr>
        </p:nvSpPr>
        <p:spPr/>
        <p:txBody>
          <a:bodyPr/>
          <a:lstStyle/>
          <a:p>
            <a:fld id="{A24F2955-ACB2-4E1B-9AA9-BEF72ADA450C}" type="datetimeFigureOut">
              <a:rPr lang="en-GB" smtClean="0"/>
              <a:t>09/06/2020</a:t>
            </a:fld>
            <a:endParaRPr lang="en-GB"/>
          </a:p>
        </p:txBody>
      </p:sp>
      <p:sp>
        <p:nvSpPr>
          <p:cNvPr id="6" name="Footer Placeholder 5">
            <a:extLst>
              <a:ext uri="{FF2B5EF4-FFF2-40B4-BE49-F238E27FC236}">
                <a16:creationId xmlns:a16="http://schemas.microsoft.com/office/drawing/2014/main" id="{BA22C43A-C335-4495-AF5A-8C8BD46684C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881D395-7F33-4C6C-8005-52964E08C9D0}"/>
              </a:ext>
            </a:extLst>
          </p:cNvPr>
          <p:cNvSpPr>
            <a:spLocks noGrp="1"/>
          </p:cNvSpPr>
          <p:nvPr>
            <p:ph type="sldNum" sz="quarter" idx="12"/>
          </p:nvPr>
        </p:nvSpPr>
        <p:spPr/>
        <p:txBody>
          <a:bodyPr/>
          <a:lstStyle/>
          <a:p>
            <a:fld id="{CF81093E-7945-49A0-B69C-74FA8761963E}" type="slidenum">
              <a:rPr lang="en-GB" smtClean="0"/>
              <a:t>‹#›</a:t>
            </a:fld>
            <a:endParaRPr lang="en-GB"/>
          </a:p>
        </p:txBody>
      </p:sp>
    </p:spTree>
    <p:extLst>
      <p:ext uri="{BB962C8B-B14F-4D97-AF65-F5344CB8AC3E}">
        <p14:creationId xmlns:p14="http://schemas.microsoft.com/office/powerpoint/2010/main" val="39417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8312D4-C4EF-4202-9B00-3FB0D7269F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435A59-B632-489B-9BA2-50C18E74A3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D88B8A3-5369-4935-A44F-8FD81ABE37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4F2955-ACB2-4E1B-9AA9-BEF72ADA450C}" type="datetimeFigureOut">
              <a:rPr lang="en-GB" smtClean="0"/>
              <a:t>09/06/2020</a:t>
            </a:fld>
            <a:endParaRPr lang="en-GB"/>
          </a:p>
        </p:txBody>
      </p:sp>
      <p:sp>
        <p:nvSpPr>
          <p:cNvPr id="5" name="Footer Placeholder 4">
            <a:extLst>
              <a:ext uri="{FF2B5EF4-FFF2-40B4-BE49-F238E27FC236}">
                <a16:creationId xmlns:a16="http://schemas.microsoft.com/office/drawing/2014/main" id="{C33DBDA6-7BE3-4C6C-943E-EBA5001069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03663D9-3EB9-4228-82F5-6FA17572CF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81093E-7945-49A0-B69C-74FA8761963E}" type="slidenum">
              <a:rPr lang="en-GB" smtClean="0"/>
              <a:t>‹#›</a:t>
            </a:fld>
            <a:endParaRPr lang="en-GB"/>
          </a:p>
        </p:txBody>
      </p:sp>
    </p:spTree>
    <p:extLst>
      <p:ext uri="{BB962C8B-B14F-4D97-AF65-F5344CB8AC3E}">
        <p14:creationId xmlns:p14="http://schemas.microsoft.com/office/powerpoint/2010/main" val="1060658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slide" Target="slide1.xml"/></Relationships>
</file>

<file path=ppt/slides/_rels/slide1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3.png"/><Relationship Id="rId4" Type="http://schemas.openxmlformats.org/officeDocument/2006/relationships/slide" Target="slide1.xml"/></Relationships>
</file>

<file path=ppt/slides/_rels/slide1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slide" Target="slide1.xml"/></Relationships>
</file>

<file path=ppt/slides/_rels/slide18.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oleObject" Target="../embeddings/oleObject1.bin"/><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 Target="slide1.xml"/><Relationship Id="rId1" Type="http://schemas.openxmlformats.org/officeDocument/2006/relationships/vmlDrawing" Target="../drawings/vmlDrawing1.v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25.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jpg"/></Relationships>
</file>

<file path=ppt/slides/_rels/slide26.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hyperlink" Target="mailto:ihowe@stocksbridgehigh.Sheffield.sch.uk" TargetMode="External"/><Relationship Id="rId7" Type="http://schemas.openxmlformats.org/officeDocument/2006/relationships/image" Target="../media/image44.jp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7.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hyperlink" Target="mailto:ihowe@stocksbridgehigh.Sheffield.sch.uk" TargetMode="External"/><Relationship Id="rId7" Type="http://schemas.openxmlformats.org/officeDocument/2006/relationships/image" Target="../media/image44.jp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1.xml"/></Relationships>
</file>

<file path=ppt/slides/_rels/slide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slide" Target="slide1.xml"/></Relationships>
</file>

<file path=ppt/slides/_rels/slide5.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7" Type="http://schemas.openxmlformats.org/officeDocument/2006/relationships/image" Target="../media/image7.jpe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xml"/></Relationships>
</file>

<file path=ppt/slides/_rels/slide6.xml.rels><?xml version="1.0" encoding="UTF-8" standalone="yes"?>
<Relationships xmlns="http://schemas.openxmlformats.org/package/2006/relationships"><Relationship Id="rId8" Type="http://schemas.openxmlformats.org/officeDocument/2006/relationships/hyperlink" Target="https://www.internetgeography.net/river-landforms-of-erosion-quiz/" TargetMode="External"/><Relationship Id="rId3" Type="http://schemas.openxmlformats.org/officeDocument/2006/relationships/hyperlink" Target="mailto:ihowe@stocksbridgehigh.Sheffield.sch.uk" TargetMode="External"/><Relationship Id="rId7"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slide" Target="slide1.xml"/><Relationship Id="rId9" Type="http://schemas.openxmlformats.org/officeDocument/2006/relationships/hyperlink" Target="https://www.internetgeography.net/river-landforms-of-deposition-quiz/"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3579855" y="55604"/>
            <a:ext cx="5004487" cy="507831"/>
          </a:xfrm>
          <a:prstGeom prst="rect">
            <a:avLst/>
          </a:prstGeom>
          <a:ln>
            <a:solidFill>
              <a:schemeClr val="tx1"/>
            </a:solidFill>
          </a:ln>
        </p:spPr>
        <p:txBody>
          <a:bodyPr wrap="square">
            <a:spAutoFit/>
          </a:bodyPr>
          <a:lstStyle/>
          <a:p>
            <a:r>
              <a:rPr lang="en-GB" sz="900" b="1" dirty="0">
                <a:latin typeface="Tw Cen MT" panose="020B0602020104020603" pitchFamily="34" charset="0"/>
              </a:rPr>
              <a:t>CONTINUED - TASK 15 – Key knowledge: </a:t>
            </a:r>
            <a:r>
              <a:rPr lang="en-GB" sz="900" dirty="0">
                <a:latin typeface="Tw Cen MT" panose="020B0602020104020603" pitchFamily="34" charset="0"/>
              </a:rPr>
              <a:t>Read through the information on the next </a:t>
            </a:r>
            <a:r>
              <a:rPr lang="en-GB" sz="900" b="1" dirty="0">
                <a:latin typeface="Tw Cen MT" panose="020B0602020104020603" pitchFamily="34" charset="0"/>
              </a:rPr>
              <a:t>4 pages</a:t>
            </a:r>
            <a:r>
              <a:rPr lang="en-GB" sz="9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900" b="1" dirty="0">
              <a:latin typeface="Tw Cen MT" panose="020B0602020104020603" pitchFamily="34" charset="0"/>
            </a:endParaRPr>
          </a:p>
        </p:txBody>
      </p:sp>
      <p:pic>
        <p:nvPicPr>
          <p:cNvPr id="2" name="Picture 1">
            <a:extLst>
              <a:ext uri="{FF2B5EF4-FFF2-40B4-BE49-F238E27FC236}">
                <a16:creationId xmlns:a16="http://schemas.microsoft.com/office/drawing/2014/main" id="{BAB3483D-9119-4472-9978-3B9B70F75679}"/>
              </a:ext>
            </a:extLst>
          </p:cNvPr>
          <p:cNvPicPr>
            <a:picLocks noChangeAspect="1"/>
          </p:cNvPicPr>
          <p:nvPr/>
        </p:nvPicPr>
        <p:blipFill>
          <a:blip r:embed="rId2"/>
          <a:stretch>
            <a:fillRect/>
          </a:stretch>
        </p:blipFill>
        <p:spPr>
          <a:xfrm rot="16200000">
            <a:off x="3260415" y="1281861"/>
            <a:ext cx="5671170" cy="4315646"/>
          </a:xfrm>
          <a:prstGeom prst="rect">
            <a:avLst/>
          </a:prstGeom>
        </p:spPr>
      </p:pic>
      <p:sp>
        <p:nvSpPr>
          <p:cNvPr id="7" name="Rectangle 6">
            <a:extLst>
              <a:ext uri="{FF2B5EF4-FFF2-40B4-BE49-F238E27FC236}">
                <a16:creationId xmlns:a16="http://schemas.microsoft.com/office/drawing/2014/main" id="{45539E2F-0931-4825-ACE3-C9CDD2CC7244}"/>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1014155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9D1CEC-22CF-4C2A-BB71-F51DDE761E32}"/>
              </a:ext>
            </a:extLst>
          </p:cNvPr>
          <p:cNvSpPr/>
          <p:nvPr/>
        </p:nvSpPr>
        <p:spPr>
          <a:xfrm>
            <a:off x="3579855" y="55604"/>
            <a:ext cx="5004487" cy="507831"/>
          </a:xfrm>
          <a:prstGeom prst="rect">
            <a:avLst/>
          </a:prstGeom>
          <a:ln>
            <a:solidFill>
              <a:schemeClr val="tx1"/>
            </a:solidFill>
          </a:ln>
        </p:spPr>
        <p:txBody>
          <a:bodyPr wrap="square">
            <a:spAutoFit/>
          </a:bodyPr>
          <a:lstStyle/>
          <a:p>
            <a:r>
              <a:rPr lang="en-GB" sz="900" b="1" dirty="0">
                <a:latin typeface="Tw Cen MT" panose="020B0602020104020603" pitchFamily="34" charset="0"/>
              </a:rPr>
              <a:t>CONTINUED - TASK 19 – Key knowledge: </a:t>
            </a:r>
            <a:r>
              <a:rPr lang="en-GB" sz="900" dirty="0">
                <a:latin typeface="Tw Cen MT" panose="020B0602020104020603" pitchFamily="34" charset="0"/>
              </a:rPr>
              <a:t>Read through the information on the next </a:t>
            </a:r>
            <a:r>
              <a:rPr lang="en-GB" sz="900" b="1" dirty="0">
                <a:latin typeface="Tw Cen MT" panose="020B0602020104020603" pitchFamily="34" charset="0"/>
              </a:rPr>
              <a:t>4 pages</a:t>
            </a:r>
            <a:r>
              <a:rPr lang="en-GB" sz="9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900" b="1" dirty="0">
              <a:latin typeface="Tw Cen MT" panose="020B0602020104020603" pitchFamily="34" charset="0"/>
            </a:endParaRPr>
          </a:p>
        </p:txBody>
      </p:sp>
      <p:sp>
        <p:nvSpPr>
          <p:cNvPr id="10" name="Rectangle 9">
            <a:extLst>
              <a:ext uri="{FF2B5EF4-FFF2-40B4-BE49-F238E27FC236}">
                <a16:creationId xmlns:a16="http://schemas.microsoft.com/office/drawing/2014/main" id="{ED860B3C-0794-43E1-B59C-BD0D4E981774}"/>
              </a:ext>
            </a:extLst>
          </p:cNvPr>
          <p:cNvSpPr/>
          <p:nvPr/>
        </p:nvSpPr>
        <p:spPr>
          <a:xfrm>
            <a:off x="3616926" y="6339017"/>
            <a:ext cx="4457700"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11" name="Picture 10">
            <a:hlinkClick r:id="rId4" action="ppaction://hlinksldjump"/>
            <a:extLst>
              <a:ext uri="{FF2B5EF4-FFF2-40B4-BE49-F238E27FC236}">
                <a16:creationId xmlns:a16="http://schemas.microsoft.com/office/drawing/2014/main" id="{607F393D-BA78-493D-8F05-0868B7AE3ED6}"/>
              </a:ext>
            </a:extLst>
          </p:cNvPr>
          <p:cNvPicPr>
            <a:picLocks noChangeAspect="1"/>
          </p:cNvPicPr>
          <p:nvPr/>
        </p:nvPicPr>
        <p:blipFill>
          <a:blip r:embed="rId5"/>
          <a:stretch>
            <a:fillRect/>
          </a:stretch>
        </p:blipFill>
        <p:spPr>
          <a:xfrm>
            <a:off x="8156350" y="6339017"/>
            <a:ext cx="418724" cy="435577"/>
          </a:xfrm>
          <a:prstGeom prst="rect">
            <a:avLst/>
          </a:prstGeom>
        </p:spPr>
      </p:pic>
      <p:pic>
        <p:nvPicPr>
          <p:cNvPr id="3" name="Picture 2">
            <a:extLst>
              <a:ext uri="{FF2B5EF4-FFF2-40B4-BE49-F238E27FC236}">
                <a16:creationId xmlns:a16="http://schemas.microsoft.com/office/drawing/2014/main" id="{C768705B-0A39-4089-90A0-71E8AE87E641}"/>
              </a:ext>
            </a:extLst>
          </p:cNvPr>
          <p:cNvPicPr>
            <a:picLocks noChangeAspect="1"/>
          </p:cNvPicPr>
          <p:nvPr/>
        </p:nvPicPr>
        <p:blipFill>
          <a:blip r:embed="rId6"/>
          <a:stretch>
            <a:fillRect/>
          </a:stretch>
        </p:blipFill>
        <p:spPr>
          <a:xfrm rot="16200000">
            <a:off x="3243380" y="1267565"/>
            <a:ext cx="5705241" cy="4344986"/>
          </a:xfrm>
          <a:prstGeom prst="rect">
            <a:avLst/>
          </a:prstGeom>
        </p:spPr>
      </p:pic>
    </p:spTree>
    <p:extLst>
      <p:ext uri="{BB962C8B-B14F-4D97-AF65-F5344CB8AC3E}">
        <p14:creationId xmlns:p14="http://schemas.microsoft.com/office/powerpoint/2010/main" val="1576700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3579855" y="55603"/>
            <a:ext cx="5004487" cy="923330"/>
          </a:xfrm>
          <a:prstGeom prst="rect">
            <a:avLst/>
          </a:prstGeom>
          <a:ln>
            <a:solidFill>
              <a:schemeClr val="tx1"/>
            </a:solidFill>
          </a:ln>
        </p:spPr>
        <p:txBody>
          <a:bodyPr wrap="square">
            <a:spAutoFit/>
          </a:bodyPr>
          <a:lstStyle/>
          <a:p>
            <a:r>
              <a:rPr lang="en-GB" sz="900" b="1" dirty="0">
                <a:latin typeface="Tw Cen MT" panose="020B0602020104020603" pitchFamily="34" charset="0"/>
              </a:rPr>
              <a:t>TASK 20 – Practice Question: </a:t>
            </a:r>
            <a:r>
              <a:rPr lang="en-GB" sz="900" dirty="0">
                <a:latin typeface="Tw Cen MT" panose="020B0602020104020603" pitchFamily="34" charset="0"/>
              </a:rPr>
              <a:t>Complete the practice exam question below:</a:t>
            </a:r>
          </a:p>
          <a:p>
            <a:pPr marL="128588" indent="-128588">
              <a:buFontTx/>
              <a:buChar char="-"/>
            </a:pPr>
            <a:r>
              <a:rPr lang="en-GB" sz="900" dirty="0">
                <a:latin typeface="Tw Cen MT" panose="020B0602020104020603" pitchFamily="34" charset="0"/>
              </a:rPr>
              <a:t>For longer questions, write a clear plan before you start – think about the keywords in the question, the number of marks available and the command work e.g. explain</a:t>
            </a:r>
          </a:p>
          <a:p>
            <a:pPr marL="128588" indent="-128588">
              <a:buFontTx/>
              <a:buChar char="-"/>
            </a:pPr>
            <a:r>
              <a:rPr lang="en-GB" sz="900" dirty="0">
                <a:latin typeface="Tw Cen MT" panose="020B0602020104020603" pitchFamily="34" charset="0"/>
              </a:rPr>
              <a:t>Answer your answer as clearly as possible, following your plan</a:t>
            </a:r>
          </a:p>
          <a:p>
            <a:pPr marL="128588" indent="-128588">
              <a:buFontTx/>
              <a:buChar char="-"/>
            </a:pPr>
            <a:r>
              <a:rPr lang="en-GB" sz="900" b="1" dirty="0">
                <a:latin typeface="Tw Cen MT" panose="020B0602020104020603" pitchFamily="34" charset="0"/>
              </a:rPr>
              <a:t>STRETCH – </a:t>
            </a:r>
            <a:r>
              <a:rPr lang="en-GB" sz="900" dirty="0">
                <a:latin typeface="Tw Cen MT" panose="020B0602020104020603" pitchFamily="34" charset="0"/>
              </a:rPr>
              <a:t>Time yourself writing your answer. You should take no longer than 1.5x the number of marks e.g. a 4 mark question should take 6 minutes maximum (4 x 1.5)</a:t>
            </a:r>
            <a:endParaRPr lang="en-GB" sz="9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3616926" y="6339017"/>
            <a:ext cx="4457700"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15" name="Picture 14">
            <a:hlinkClick r:id="rId4" action="ppaction://hlinksldjump"/>
            <a:extLst>
              <a:ext uri="{FF2B5EF4-FFF2-40B4-BE49-F238E27FC236}">
                <a16:creationId xmlns:a16="http://schemas.microsoft.com/office/drawing/2014/main" id="{70FE5C8A-FD9F-45F2-8781-1BF858793194}"/>
              </a:ext>
            </a:extLst>
          </p:cNvPr>
          <p:cNvPicPr>
            <a:picLocks noChangeAspect="1"/>
          </p:cNvPicPr>
          <p:nvPr/>
        </p:nvPicPr>
        <p:blipFill>
          <a:blip r:embed="rId5"/>
          <a:stretch>
            <a:fillRect/>
          </a:stretch>
        </p:blipFill>
        <p:spPr>
          <a:xfrm>
            <a:off x="8156350" y="6339017"/>
            <a:ext cx="418724" cy="435577"/>
          </a:xfrm>
          <a:prstGeom prst="rect">
            <a:avLst/>
          </a:prstGeom>
        </p:spPr>
      </p:pic>
      <p:sp>
        <p:nvSpPr>
          <p:cNvPr id="16" name="Rectangle 15">
            <a:extLst>
              <a:ext uri="{FF2B5EF4-FFF2-40B4-BE49-F238E27FC236}">
                <a16:creationId xmlns:a16="http://schemas.microsoft.com/office/drawing/2014/main" id="{6729083A-6272-4997-BFC0-EB98DE9158B7}"/>
              </a:ext>
            </a:extLst>
          </p:cNvPr>
          <p:cNvSpPr/>
          <p:nvPr/>
        </p:nvSpPr>
        <p:spPr>
          <a:xfrm>
            <a:off x="3533518" y="1006604"/>
            <a:ext cx="5004487" cy="230832"/>
          </a:xfrm>
          <a:prstGeom prst="rect">
            <a:avLst/>
          </a:prstGeom>
        </p:spPr>
        <p:txBody>
          <a:bodyPr wrap="square">
            <a:spAutoFit/>
          </a:bodyPr>
          <a:lstStyle/>
          <a:p>
            <a:r>
              <a:rPr lang="en-GB" sz="900" dirty="0">
                <a:latin typeface="Tw Cen MT" panose="020B0602020104020603" pitchFamily="34" charset="0"/>
              </a:rPr>
              <a:t>Study the photograph below of High Force waterfall on the River Tees in the north of England</a:t>
            </a:r>
          </a:p>
        </p:txBody>
      </p:sp>
      <p:sp>
        <p:nvSpPr>
          <p:cNvPr id="17" name="Rectangle 16">
            <a:extLst>
              <a:ext uri="{FF2B5EF4-FFF2-40B4-BE49-F238E27FC236}">
                <a16:creationId xmlns:a16="http://schemas.microsoft.com/office/drawing/2014/main" id="{64DE7126-6093-4801-9BF9-66A49796D754}"/>
              </a:ext>
            </a:extLst>
          </p:cNvPr>
          <p:cNvSpPr/>
          <p:nvPr/>
        </p:nvSpPr>
        <p:spPr>
          <a:xfrm>
            <a:off x="3593757" y="3557249"/>
            <a:ext cx="5004487" cy="230832"/>
          </a:xfrm>
          <a:prstGeom prst="rect">
            <a:avLst/>
          </a:prstGeom>
        </p:spPr>
        <p:txBody>
          <a:bodyPr wrap="square">
            <a:spAutoFit/>
          </a:bodyPr>
          <a:lstStyle/>
          <a:p>
            <a:r>
              <a:rPr lang="en-GB" sz="900" dirty="0">
                <a:latin typeface="Tw Cen MT" panose="020B0602020104020603" pitchFamily="34" charset="0"/>
              </a:rPr>
              <a:t>Explain the formation of a waterfall (6)</a:t>
            </a:r>
          </a:p>
        </p:txBody>
      </p:sp>
      <p:sp>
        <p:nvSpPr>
          <p:cNvPr id="18" name="Rectangle 17">
            <a:extLst>
              <a:ext uri="{FF2B5EF4-FFF2-40B4-BE49-F238E27FC236}">
                <a16:creationId xmlns:a16="http://schemas.microsoft.com/office/drawing/2014/main" id="{3B0B266B-6003-4FB2-AFF2-681ECD3D8AA8}"/>
              </a:ext>
            </a:extLst>
          </p:cNvPr>
          <p:cNvSpPr/>
          <p:nvPr/>
        </p:nvSpPr>
        <p:spPr>
          <a:xfrm>
            <a:off x="3579855" y="3889129"/>
            <a:ext cx="4995220" cy="23664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Write answer here…</a:t>
            </a:r>
          </a:p>
        </p:txBody>
      </p:sp>
      <p:sp>
        <p:nvSpPr>
          <p:cNvPr id="19" name="Rectangle 18">
            <a:extLst>
              <a:ext uri="{FF2B5EF4-FFF2-40B4-BE49-F238E27FC236}">
                <a16:creationId xmlns:a16="http://schemas.microsoft.com/office/drawing/2014/main" id="{2B24DE37-20BD-4195-AC88-3672A6C3BF15}"/>
              </a:ext>
            </a:extLst>
          </p:cNvPr>
          <p:cNvSpPr/>
          <p:nvPr/>
        </p:nvSpPr>
        <p:spPr>
          <a:xfrm>
            <a:off x="6638158" y="1264146"/>
            <a:ext cx="1936917" cy="221495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b="1" dirty="0">
                <a:solidFill>
                  <a:sysClr val="windowText" lastClr="000000"/>
                </a:solidFill>
              </a:rPr>
              <a:t>Planning Space:</a:t>
            </a:r>
          </a:p>
        </p:txBody>
      </p:sp>
      <p:pic>
        <p:nvPicPr>
          <p:cNvPr id="4098" name="Picture 2">
            <a:extLst>
              <a:ext uri="{FF2B5EF4-FFF2-40B4-BE49-F238E27FC236}">
                <a16:creationId xmlns:a16="http://schemas.microsoft.com/office/drawing/2014/main" id="{AEFC867C-5E11-4FC3-95EF-90C53FC8BE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93009" y="1319955"/>
            <a:ext cx="2602259" cy="193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5273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E3052B67-C0C2-4D87-83EC-CEB984C227AC}"/>
              </a:ext>
            </a:extLst>
          </p:cNvPr>
          <p:cNvSpPr txBox="1">
            <a:spLocks/>
          </p:cNvSpPr>
          <p:nvPr/>
        </p:nvSpPr>
        <p:spPr>
          <a:xfrm>
            <a:off x="3609415" y="40059"/>
            <a:ext cx="4939614" cy="537495"/>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63305" tIns="31652" rIns="63305" bIns="31652"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050" b="1" dirty="0">
                <a:latin typeface="Tw Cen MT" panose="020B0602020104020603" pitchFamily="34" charset="0"/>
              </a:rPr>
              <a:t>TASK 21 – Ecosystems Revision – </a:t>
            </a:r>
            <a:r>
              <a:rPr lang="en-GB" sz="1050" dirty="0">
                <a:latin typeface="Tw Cen MT" panose="020B0602020104020603" pitchFamily="34" charset="0"/>
              </a:rPr>
              <a:t>Work through the tasks over </a:t>
            </a:r>
            <a:r>
              <a:rPr lang="en-GB" sz="1050" b="1" dirty="0">
                <a:latin typeface="Tw Cen MT" panose="020B0602020104020603" pitchFamily="34" charset="0"/>
              </a:rPr>
              <a:t>the next 6 pages</a:t>
            </a:r>
            <a:r>
              <a:rPr lang="en-GB" sz="1050" dirty="0">
                <a:latin typeface="Tw Cen MT" panose="020B0602020104020603" pitchFamily="34" charset="0"/>
              </a:rPr>
              <a:t>, to revise some key points about Ecosystems and Hot Deserts. Read the instructions carefully for each task, and make sure you complete all of the tasks</a:t>
            </a:r>
            <a:endParaRPr lang="en-GB" sz="1050" b="1" dirty="0">
              <a:latin typeface="Tw Cen MT" panose="020B0602020104020603" pitchFamily="34" charset="0"/>
            </a:endParaRPr>
          </a:p>
        </p:txBody>
      </p:sp>
      <p:sp>
        <p:nvSpPr>
          <p:cNvPr id="11" name="TextBox 10">
            <a:extLst>
              <a:ext uri="{FF2B5EF4-FFF2-40B4-BE49-F238E27FC236}">
                <a16:creationId xmlns:a16="http://schemas.microsoft.com/office/drawing/2014/main" id="{FF4CA575-67FE-434C-84D7-B77482F69DDA}"/>
              </a:ext>
            </a:extLst>
          </p:cNvPr>
          <p:cNvSpPr txBox="1"/>
          <p:nvPr/>
        </p:nvSpPr>
        <p:spPr>
          <a:xfrm>
            <a:off x="3524250" y="651697"/>
            <a:ext cx="5143500" cy="450123"/>
          </a:xfrm>
          <a:prstGeom prst="rect">
            <a:avLst/>
          </a:prstGeom>
          <a:noFill/>
        </p:spPr>
        <p:txBody>
          <a:bodyPr wrap="square" rtlCol="0" anchor="t">
            <a:spAutoFit/>
          </a:bodyPr>
          <a:lstStyle/>
          <a:p>
            <a:r>
              <a:rPr lang="en-GB" sz="1050" b="1" u="sng" dirty="0"/>
              <a:t>Biodiversity in the desert – plant and animal adaptation</a:t>
            </a:r>
          </a:p>
          <a:p>
            <a:pPr algn="ctr"/>
            <a:endParaRPr lang="en-GB" sz="375" b="1" u="sng" dirty="0"/>
          </a:p>
          <a:p>
            <a:r>
              <a:rPr lang="en-GB" sz="900" dirty="0"/>
              <a:t>Use the </a:t>
            </a:r>
            <a:r>
              <a:rPr lang="en-GB" sz="900" b="1" dirty="0">
                <a:solidFill>
                  <a:srgbClr val="FF0000"/>
                </a:solidFill>
              </a:rPr>
              <a:t>INFORMATION FROM THE NEXT PAGE </a:t>
            </a:r>
            <a:r>
              <a:rPr lang="en-GB" sz="900" dirty="0"/>
              <a:t>to complete the table below</a:t>
            </a:r>
          </a:p>
        </p:txBody>
      </p:sp>
      <p:graphicFrame>
        <p:nvGraphicFramePr>
          <p:cNvPr id="12" name="Table 5">
            <a:extLst>
              <a:ext uri="{FF2B5EF4-FFF2-40B4-BE49-F238E27FC236}">
                <a16:creationId xmlns:a16="http://schemas.microsoft.com/office/drawing/2014/main" id="{1C130128-D977-4F86-BD5B-F4252FF4E2D8}"/>
              </a:ext>
            </a:extLst>
          </p:cNvPr>
          <p:cNvGraphicFramePr>
            <a:graphicFrameLocks noGrp="1"/>
          </p:cNvGraphicFramePr>
          <p:nvPr/>
        </p:nvGraphicFramePr>
        <p:xfrm>
          <a:off x="3618683" y="1115807"/>
          <a:ext cx="4968000" cy="5088000"/>
        </p:xfrm>
        <a:graphic>
          <a:graphicData uri="http://schemas.openxmlformats.org/drawingml/2006/table">
            <a:tbl>
              <a:tblPr firstRow="1" bandRow="1">
                <a:tableStyleId>{5C22544A-7EE6-4342-B048-85BDC9FD1C3A}</a:tableStyleId>
              </a:tblPr>
              <a:tblGrid>
                <a:gridCol w="999000">
                  <a:extLst>
                    <a:ext uri="{9D8B030D-6E8A-4147-A177-3AD203B41FA5}">
                      <a16:colId xmlns:a16="http://schemas.microsoft.com/office/drawing/2014/main" val="2973068298"/>
                    </a:ext>
                  </a:extLst>
                </a:gridCol>
                <a:gridCol w="1026000">
                  <a:extLst>
                    <a:ext uri="{9D8B030D-6E8A-4147-A177-3AD203B41FA5}">
                      <a16:colId xmlns:a16="http://schemas.microsoft.com/office/drawing/2014/main" val="2869175243"/>
                    </a:ext>
                  </a:extLst>
                </a:gridCol>
                <a:gridCol w="2943000">
                  <a:extLst>
                    <a:ext uri="{9D8B030D-6E8A-4147-A177-3AD203B41FA5}">
                      <a16:colId xmlns:a16="http://schemas.microsoft.com/office/drawing/2014/main" val="1622638376"/>
                    </a:ext>
                  </a:extLst>
                </a:gridCol>
              </a:tblGrid>
              <a:tr h="205740">
                <a:tc gridSpan="3">
                  <a:txBody>
                    <a:bodyPr/>
                    <a:lstStyle/>
                    <a:p>
                      <a:r>
                        <a:rPr lang="en-GB" sz="900" dirty="0">
                          <a:solidFill>
                            <a:schemeClr val="bg1"/>
                          </a:solidFill>
                          <a:latin typeface="Tw Cen MT" panose="020B0602020104020603" pitchFamily="34" charset="0"/>
                        </a:rPr>
                        <a:t>Cactus</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387168882"/>
                  </a:ext>
                </a:extLst>
              </a:tr>
              <a:tr h="205740">
                <a:tc>
                  <a:txBody>
                    <a:bodyPr/>
                    <a:lstStyle/>
                    <a:p>
                      <a:r>
                        <a:rPr lang="en-GB" sz="900" dirty="0">
                          <a:solidFill>
                            <a:schemeClr val="bg1"/>
                          </a:solidFill>
                          <a:latin typeface="Tw Cen MT" panose="020B0602020104020603" pitchFamily="34" charset="0"/>
                        </a:rPr>
                        <a:t>Desert Challenge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GB" sz="900" dirty="0">
                          <a:solidFill>
                            <a:schemeClr val="bg1"/>
                          </a:solidFill>
                          <a:latin typeface="Tw Cen MT" panose="020B0602020104020603" pitchFamily="34" charset="0"/>
                        </a:rPr>
                        <a:t>Adaptation</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GB" sz="900" dirty="0">
                          <a:solidFill>
                            <a:schemeClr val="bg1"/>
                          </a:solidFill>
                          <a:latin typeface="Tw Cen MT" panose="020B0602020104020603" pitchFamily="34" charset="0"/>
                        </a:rPr>
                        <a:t>Explanation – how does it help?</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579940795"/>
                  </a:ext>
                </a:extLst>
              </a:tr>
              <a:tr h="594000">
                <a:tc>
                  <a:txBody>
                    <a:bodyPr/>
                    <a:lstStyle/>
                    <a:p>
                      <a:pPr algn="ctr"/>
                      <a:r>
                        <a:rPr lang="en-GB" sz="900" dirty="0">
                          <a:solidFill>
                            <a:schemeClr val="tx1"/>
                          </a:solidFill>
                          <a:latin typeface="Tw Cen MT" panose="020B0602020104020603" pitchFamily="34" charset="0"/>
                        </a:rPr>
                        <a:t>Lack of Rainfall</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430779" rtl="0" eaLnBrk="1" fontAlgn="auto" latinLnBrk="0" hangingPunct="1">
                        <a:lnSpc>
                          <a:spcPct val="100000"/>
                        </a:lnSpc>
                        <a:spcBef>
                          <a:spcPts val="0"/>
                        </a:spcBef>
                        <a:spcAft>
                          <a:spcPts val="0"/>
                        </a:spcAft>
                        <a:buClrTx/>
                        <a:buSzTx/>
                        <a:buFontTx/>
                        <a:buNone/>
                        <a:tabLst/>
                        <a:defRPr/>
                      </a:pPr>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7776689"/>
                  </a:ext>
                </a:extLst>
              </a:tr>
              <a:tr h="594000">
                <a:tc>
                  <a:txBody>
                    <a:bodyPr/>
                    <a:lstStyle/>
                    <a:p>
                      <a:pPr algn="ctr"/>
                      <a:r>
                        <a:rPr lang="en-GB" sz="900" dirty="0">
                          <a:solidFill>
                            <a:schemeClr val="tx1"/>
                          </a:solidFill>
                          <a:latin typeface="Tw Cen MT" panose="020B0602020104020603" pitchFamily="34" charset="0"/>
                        </a:rPr>
                        <a:t>Animals don’t have a lot to eat</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430779" rtl="0" eaLnBrk="1" fontAlgn="auto" latinLnBrk="0" hangingPunct="1">
                        <a:lnSpc>
                          <a:spcPct val="100000"/>
                        </a:lnSpc>
                        <a:spcBef>
                          <a:spcPts val="0"/>
                        </a:spcBef>
                        <a:spcAft>
                          <a:spcPts val="0"/>
                        </a:spcAft>
                        <a:buClrTx/>
                        <a:buSzTx/>
                        <a:buFontTx/>
                        <a:buNone/>
                        <a:tabLst/>
                        <a:defRPr/>
                      </a:pPr>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06774288"/>
                  </a:ext>
                </a:extLst>
              </a:tr>
              <a:tr h="278130">
                <a:tc gridSpan="3">
                  <a:txBody>
                    <a:bodyPr/>
                    <a:lstStyle/>
                    <a:p>
                      <a:r>
                        <a:rPr lang="en-GB" sz="900" dirty="0">
                          <a:solidFill>
                            <a:schemeClr val="bg1"/>
                          </a:solidFill>
                          <a:latin typeface="Tw Cen MT" panose="020B0602020104020603" pitchFamily="34" charset="0"/>
                        </a:rPr>
                        <a:t>Camel</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3923679334"/>
                  </a:ext>
                </a:extLst>
              </a:tr>
              <a:tr h="278130">
                <a:tc>
                  <a:txBody>
                    <a:bodyPr/>
                    <a:lstStyle/>
                    <a:p>
                      <a:r>
                        <a:rPr lang="en-GB" sz="900" dirty="0">
                          <a:solidFill>
                            <a:schemeClr val="bg1"/>
                          </a:solidFill>
                          <a:latin typeface="Tw Cen MT" panose="020B0602020104020603" pitchFamily="34" charset="0"/>
                        </a:rPr>
                        <a:t>Desert Challenge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GB" sz="900" dirty="0">
                          <a:solidFill>
                            <a:schemeClr val="bg1"/>
                          </a:solidFill>
                          <a:latin typeface="Tw Cen MT" panose="020B0602020104020603" pitchFamily="34" charset="0"/>
                        </a:rPr>
                        <a:t>Adaptation</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GB" sz="900" dirty="0">
                          <a:solidFill>
                            <a:schemeClr val="bg1"/>
                          </a:solidFill>
                          <a:latin typeface="Tw Cen MT" panose="020B0602020104020603" pitchFamily="34" charset="0"/>
                        </a:rPr>
                        <a:t>Explanation – how does it help?</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158524748"/>
                  </a:ext>
                </a:extLst>
              </a:tr>
              <a:tr h="594000">
                <a:tc>
                  <a:txBody>
                    <a:bodyPr/>
                    <a:lstStyle/>
                    <a:p>
                      <a:pPr algn="ctr"/>
                      <a:r>
                        <a:rPr lang="en-GB" sz="900" dirty="0">
                          <a:solidFill>
                            <a:schemeClr val="tx1"/>
                          </a:solidFill>
                          <a:latin typeface="Tw Cen MT" panose="020B0602020104020603" pitchFamily="34" charset="0"/>
                        </a:rPr>
                        <a:t>Difficult to find food and water</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430779" rtl="0" eaLnBrk="1" fontAlgn="auto" latinLnBrk="0" hangingPunct="1">
                        <a:lnSpc>
                          <a:spcPct val="100000"/>
                        </a:lnSpc>
                        <a:spcBef>
                          <a:spcPts val="0"/>
                        </a:spcBef>
                        <a:spcAft>
                          <a:spcPts val="0"/>
                        </a:spcAft>
                        <a:buClrTx/>
                        <a:buSzTx/>
                        <a:buFontTx/>
                        <a:buNone/>
                        <a:tabLst/>
                        <a:defRPr/>
                      </a:pPr>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7944653"/>
                  </a:ext>
                </a:extLst>
              </a:tr>
              <a:tr h="594000">
                <a:tc>
                  <a:txBody>
                    <a:bodyPr/>
                    <a:lstStyle/>
                    <a:p>
                      <a:pPr algn="ctr"/>
                      <a:r>
                        <a:rPr lang="en-GB" sz="900" dirty="0">
                          <a:solidFill>
                            <a:schemeClr val="tx1"/>
                          </a:solidFill>
                          <a:latin typeface="Tw Cen MT" panose="020B0602020104020603" pitchFamily="34" charset="0"/>
                        </a:rPr>
                        <a:t>Sandy surface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430779" rtl="0" eaLnBrk="1" fontAlgn="auto" latinLnBrk="0" hangingPunct="1">
                        <a:lnSpc>
                          <a:spcPct val="100000"/>
                        </a:lnSpc>
                        <a:spcBef>
                          <a:spcPts val="0"/>
                        </a:spcBef>
                        <a:spcAft>
                          <a:spcPts val="0"/>
                        </a:spcAft>
                        <a:buClrTx/>
                        <a:buSzTx/>
                        <a:buFontTx/>
                        <a:buNone/>
                        <a:tabLst/>
                        <a:defRPr/>
                      </a:pPr>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5406427"/>
                  </a:ext>
                </a:extLst>
              </a:tr>
              <a:tr h="278130">
                <a:tc gridSpan="3">
                  <a:txBody>
                    <a:bodyPr/>
                    <a:lstStyle/>
                    <a:p>
                      <a:r>
                        <a:rPr lang="en-GB" sz="900" dirty="0">
                          <a:solidFill>
                            <a:schemeClr val="bg1"/>
                          </a:solidFill>
                          <a:latin typeface="Tw Cen MT" panose="020B0602020104020603" pitchFamily="34" charset="0"/>
                        </a:rPr>
                        <a:t>Jerboa</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3409362903"/>
                  </a:ext>
                </a:extLst>
              </a:tr>
              <a:tr h="278130">
                <a:tc>
                  <a:txBody>
                    <a:bodyPr/>
                    <a:lstStyle/>
                    <a:p>
                      <a:r>
                        <a:rPr lang="en-GB" sz="900" dirty="0">
                          <a:solidFill>
                            <a:schemeClr val="bg1"/>
                          </a:solidFill>
                          <a:latin typeface="Tw Cen MT" panose="020B0602020104020603" pitchFamily="34" charset="0"/>
                        </a:rPr>
                        <a:t>Desert Challenge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GB" sz="900" dirty="0">
                          <a:solidFill>
                            <a:schemeClr val="bg1"/>
                          </a:solidFill>
                          <a:latin typeface="Tw Cen MT" panose="020B0602020104020603" pitchFamily="34" charset="0"/>
                        </a:rPr>
                        <a:t>Adaptation</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GB" sz="900" dirty="0">
                          <a:solidFill>
                            <a:schemeClr val="bg1"/>
                          </a:solidFill>
                          <a:latin typeface="Tw Cen MT" panose="020B0602020104020603" pitchFamily="34" charset="0"/>
                        </a:rPr>
                        <a:t>Explanation – how does it help?</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272471470"/>
                  </a:ext>
                </a:extLst>
              </a:tr>
              <a:tr h="594000">
                <a:tc>
                  <a:txBody>
                    <a:bodyPr/>
                    <a:lstStyle/>
                    <a:p>
                      <a:pPr algn="ctr"/>
                      <a:r>
                        <a:rPr lang="en-GB" sz="900" dirty="0">
                          <a:solidFill>
                            <a:schemeClr val="tx1"/>
                          </a:solidFill>
                          <a:latin typeface="Tw Cen MT" panose="020B0602020104020603" pitchFamily="34" charset="0"/>
                        </a:rPr>
                        <a:t>Difficult to find food and water</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430779" rtl="0" eaLnBrk="1" fontAlgn="auto" latinLnBrk="0" hangingPunct="1">
                        <a:lnSpc>
                          <a:spcPct val="100000"/>
                        </a:lnSpc>
                        <a:spcBef>
                          <a:spcPts val="0"/>
                        </a:spcBef>
                        <a:spcAft>
                          <a:spcPts val="0"/>
                        </a:spcAft>
                        <a:buClrTx/>
                        <a:buSzTx/>
                        <a:buFontTx/>
                        <a:buNone/>
                        <a:tabLst/>
                        <a:defRPr/>
                      </a:pPr>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3914832"/>
                  </a:ext>
                </a:extLst>
              </a:tr>
              <a:tr h="594000">
                <a:tc>
                  <a:txBody>
                    <a:bodyPr/>
                    <a:lstStyle/>
                    <a:p>
                      <a:pPr algn="ctr"/>
                      <a:r>
                        <a:rPr lang="en-GB" sz="900" dirty="0">
                          <a:solidFill>
                            <a:schemeClr val="tx1"/>
                          </a:solidFill>
                          <a:latin typeface="Tw Cen MT" panose="020B0602020104020603" pitchFamily="34" charset="0"/>
                        </a:rPr>
                        <a:t>Extremely hot day time temperatures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430779" rtl="0" eaLnBrk="1" fontAlgn="auto" latinLnBrk="0" hangingPunct="1">
                        <a:lnSpc>
                          <a:spcPct val="100000"/>
                        </a:lnSpc>
                        <a:spcBef>
                          <a:spcPts val="0"/>
                        </a:spcBef>
                        <a:spcAft>
                          <a:spcPts val="0"/>
                        </a:spcAft>
                        <a:buClrTx/>
                        <a:buSzTx/>
                        <a:buFontTx/>
                        <a:buNone/>
                        <a:tabLst/>
                        <a:defRPr/>
                      </a:pPr>
                      <a:endParaRPr lang="en-GB" sz="9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9597086"/>
                  </a:ext>
                </a:extLst>
              </a:tr>
            </a:tbl>
          </a:graphicData>
        </a:graphic>
      </p:graphicFrame>
      <p:sp>
        <p:nvSpPr>
          <p:cNvPr id="8" name="Rectangle 7">
            <a:extLst>
              <a:ext uri="{FF2B5EF4-FFF2-40B4-BE49-F238E27FC236}">
                <a16:creationId xmlns:a16="http://schemas.microsoft.com/office/drawing/2014/main" id="{8361B0F5-EDD4-4FCE-9F98-14B8350E786D}"/>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2684946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E3052B67-C0C2-4D87-83EC-CEB984C227AC}"/>
              </a:ext>
            </a:extLst>
          </p:cNvPr>
          <p:cNvSpPr txBox="1">
            <a:spLocks/>
          </p:cNvSpPr>
          <p:nvPr/>
        </p:nvSpPr>
        <p:spPr>
          <a:xfrm>
            <a:off x="3609415" y="40059"/>
            <a:ext cx="4939614" cy="537495"/>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63305" tIns="31652" rIns="63305" bIns="31652"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050" b="1" dirty="0">
                <a:latin typeface="Tw Cen MT" panose="020B0602020104020603" pitchFamily="34" charset="0"/>
              </a:rPr>
              <a:t>CONTINUED - TASK 21 – Ecosystems Revision – </a:t>
            </a:r>
            <a:r>
              <a:rPr lang="en-GB" sz="1050" dirty="0">
                <a:latin typeface="Tw Cen MT" panose="020B0602020104020603" pitchFamily="34" charset="0"/>
              </a:rPr>
              <a:t>Work through the tasks over </a:t>
            </a:r>
            <a:r>
              <a:rPr lang="en-GB" sz="1050" b="1" dirty="0">
                <a:latin typeface="Tw Cen MT" panose="020B0602020104020603" pitchFamily="34" charset="0"/>
              </a:rPr>
              <a:t>the next 6 pages</a:t>
            </a:r>
            <a:r>
              <a:rPr lang="en-GB" sz="1050" dirty="0">
                <a:latin typeface="Tw Cen MT" panose="020B0602020104020603" pitchFamily="34" charset="0"/>
              </a:rPr>
              <a:t>, to revise some key points about Ecosystems and Hot Deserts. Read the instructions carefully for each task, and make sure you complete all of the tasks</a:t>
            </a:r>
            <a:endParaRPr lang="en-GB" sz="1050" b="1" dirty="0">
              <a:latin typeface="Tw Cen MT" panose="020B0602020104020603" pitchFamily="34" charset="0"/>
            </a:endParaRPr>
          </a:p>
        </p:txBody>
      </p:sp>
      <p:pic>
        <p:nvPicPr>
          <p:cNvPr id="2" name="Picture 1">
            <a:extLst>
              <a:ext uri="{FF2B5EF4-FFF2-40B4-BE49-F238E27FC236}">
                <a16:creationId xmlns:a16="http://schemas.microsoft.com/office/drawing/2014/main" id="{C7700361-7965-4A57-A912-093DED1B170B}"/>
              </a:ext>
            </a:extLst>
          </p:cNvPr>
          <p:cNvPicPr>
            <a:picLocks noChangeAspect="1"/>
          </p:cNvPicPr>
          <p:nvPr/>
        </p:nvPicPr>
        <p:blipFill>
          <a:blip r:embed="rId2"/>
          <a:stretch>
            <a:fillRect/>
          </a:stretch>
        </p:blipFill>
        <p:spPr>
          <a:xfrm>
            <a:off x="4120557" y="650200"/>
            <a:ext cx="3917329" cy="5616170"/>
          </a:xfrm>
          <a:prstGeom prst="rect">
            <a:avLst/>
          </a:prstGeom>
        </p:spPr>
      </p:pic>
      <p:sp>
        <p:nvSpPr>
          <p:cNvPr id="8" name="Rectangle 7">
            <a:extLst>
              <a:ext uri="{FF2B5EF4-FFF2-40B4-BE49-F238E27FC236}">
                <a16:creationId xmlns:a16="http://schemas.microsoft.com/office/drawing/2014/main" id="{1E651C60-0FA1-4FE5-8E28-66E7A39F0FF3}"/>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656819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E3052B67-C0C2-4D87-83EC-CEB984C227AC}"/>
              </a:ext>
            </a:extLst>
          </p:cNvPr>
          <p:cNvSpPr txBox="1">
            <a:spLocks/>
          </p:cNvSpPr>
          <p:nvPr/>
        </p:nvSpPr>
        <p:spPr>
          <a:xfrm>
            <a:off x="3609415" y="40059"/>
            <a:ext cx="4939614" cy="537495"/>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63305" tIns="31652" rIns="63305" bIns="31652"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050" b="1" dirty="0">
                <a:latin typeface="Tw Cen MT" panose="020B0602020104020603" pitchFamily="34" charset="0"/>
              </a:rPr>
              <a:t>CONTINUED - TASK 21 – Ecosystems Revision – </a:t>
            </a:r>
            <a:r>
              <a:rPr lang="en-GB" sz="1050" dirty="0">
                <a:latin typeface="Tw Cen MT" panose="020B0602020104020603" pitchFamily="34" charset="0"/>
              </a:rPr>
              <a:t>Work through the tasks over </a:t>
            </a:r>
            <a:r>
              <a:rPr lang="en-GB" sz="1050" b="1" dirty="0">
                <a:latin typeface="Tw Cen MT" panose="020B0602020104020603" pitchFamily="34" charset="0"/>
              </a:rPr>
              <a:t>the next 6 pages</a:t>
            </a:r>
            <a:r>
              <a:rPr lang="en-GB" sz="1050" dirty="0">
                <a:latin typeface="Tw Cen MT" panose="020B0602020104020603" pitchFamily="34" charset="0"/>
              </a:rPr>
              <a:t>, to revise some key points about Ecosystems and Hot Deserts. Read the instructions carefully for each task, and make sure you complete all of the tasks</a:t>
            </a:r>
            <a:endParaRPr lang="en-GB" sz="1050" b="1" dirty="0">
              <a:latin typeface="Tw Cen MT" panose="020B0602020104020603" pitchFamily="34" charset="0"/>
            </a:endParaRPr>
          </a:p>
        </p:txBody>
      </p:sp>
      <p:sp>
        <p:nvSpPr>
          <p:cNvPr id="11" name="TextBox 10">
            <a:extLst>
              <a:ext uri="{FF2B5EF4-FFF2-40B4-BE49-F238E27FC236}">
                <a16:creationId xmlns:a16="http://schemas.microsoft.com/office/drawing/2014/main" id="{FF4CA575-67FE-434C-84D7-B77482F69DDA}"/>
              </a:ext>
            </a:extLst>
          </p:cNvPr>
          <p:cNvSpPr txBox="1"/>
          <p:nvPr/>
        </p:nvSpPr>
        <p:spPr>
          <a:xfrm>
            <a:off x="3524250" y="651697"/>
            <a:ext cx="5143500" cy="450123"/>
          </a:xfrm>
          <a:prstGeom prst="rect">
            <a:avLst/>
          </a:prstGeom>
          <a:noFill/>
        </p:spPr>
        <p:txBody>
          <a:bodyPr wrap="square" rtlCol="0" anchor="t">
            <a:spAutoFit/>
          </a:bodyPr>
          <a:lstStyle/>
          <a:p>
            <a:r>
              <a:rPr lang="en-GB" sz="1050" b="1" u="sng" dirty="0"/>
              <a:t>Opportunities in the Western Desert, USA</a:t>
            </a:r>
          </a:p>
          <a:p>
            <a:pPr algn="ctr"/>
            <a:endParaRPr lang="en-GB" sz="375" b="1" u="sng" dirty="0"/>
          </a:p>
          <a:p>
            <a:r>
              <a:rPr lang="en-GB" sz="900" dirty="0"/>
              <a:t>Use the </a:t>
            </a:r>
            <a:r>
              <a:rPr lang="en-GB" sz="900" b="1" dirty="0">
                <a:solidFill>
                  <a:srgbClr val="FF0000"/>
                </a:solidFill>
              </a:rPr>
              <a:t>INFORMATION FROM THE NEXT PAGE </a:t>
            </a:r>
            <a:r>
              <a:rPr lang="en-GB" sz="900" dirty="0"/>
              <a:t>to complete the tables below</a:t>
            </a:r>
          </a:p>
        </p:txBody>
      </p:sp>
      <p:graphicFrame>
        <p:nvGraphicFramePr>
          <p:cNvPr id="13" name="Table 5">
            <a:extLst>
              <a:ext uri="{FF2B5EF4-FFF2-40B4-BE49-F238E27FC236}">
                <a16:creationId xmlns:a16="http://schemas.microsoft.com/office/drawing/2014/main" id="{DCA6C664-B801-46FA-A3FA-2BA32DCBDC26}"/>
              </a:ext>
            </a:extLst>
          </p:cNvPr>
          <p:cNvGraphicFramePr>
            <a:graphicFrameLocks noGrp="1"/>
          </p:cNvGraphicFramePr>
          <p:nvPr>
            <p:extLst/>
          </p:nvPr>
        </p:nvGraphicFramePr>
        <p:xfrm>
          <a:off x="3584108" y="1118773"/>
          <a:ext cx="2443421" cy="2495579"/>
        </p:xfrm>
        <a:graphic>
          <a:graphicData uri="http://schemas.openxmlformats.org/drawingml/2006/table">
            <a:tbl>
              <a:tblPr firstRow="1" bandRow="1">
                <a:tableStyleId>{5C22544A-7EE6-4342-B048-85BDC9FD1C3A}</a:tableStyleId>
              </a:tblPr>
              <a:tblGrid>
                <a:gridCol w="2443421">
                  <a:extLst>
                    <a:ext uri="{9D8B030D-6E8A-4147-A177-3AD203B41FA5}">
                      <a16:colId xmlns:a16="http://schemas.microsoft.com/office/drawing/2014/main" val="2973068298"/>
                    </a:ext>
                  </a:extLst>
                </a:gridCol>
              </a:tblGrid>
              <a:tr h="238764">
                <a:tc>
                  <a:txBody>
                    <a:bodyPr/>
                    <a:lstStyle/>
                    <a:p>
                      <a:r>
                        <a:rPr lang="en-GB" sz="1100" dirty="0">
                          <a:solidFill>
                            <a:schemeClr val="bg1"/>
                          </a:solidFill>
                          <a:latin typeface="Tw Cen MT" panose="020B0602020104020603" pitchFamily="34" charset="0"/>
                        </a:rPr>
                        <a:t>OPPORTUNITY = Farming</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87168882"/>
                  </a:ext>
                </a:extLst>
              </a:tr>
              <a:tr h="2256815">
                <a:tc>
                  <a:txBody>
                    <a:bodyPr/>
                    <a:lstStyle/>
                    <a:p>
                      <a:pPr algn="l"/>
                      <a:r>
                        <a:rPr lang="en-GB" sz="1100" dirty="0">
                          <a:solidFill>
                            <a:schemeClr val="tx1"/>
                          </a:solidFill>
                          <a:latin typeface="Tw Cen MT" panose="020B0602020104020603" pitchFamily="34" charset="0"/>
                        </a:rPr>
                        <a:t>Give three reasons why farming is an opportunity in the desert:</a:t>
                      </a:r>
                    </a:p>
                    <a:p>
                      <a:pPr algn="l"/>
                      <a:endParaRPr lang="en-GB" sz="1100" dirty="0">
                        <a:solidFill>
                          <a:schemeClr val="tx1"/>
                        </a:solidFill>
                        <a:latin typeface="Tw Cen MT" panose="020B0602020104020603" pitchFamily="34" charset="0"/>
                      </a:endParaRPr>
                    </a:p>
                    <a:p>
                      <a:pPr algn="l"/>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0" indent="0" algn="l">
                        <a:buFont typeface="Arial" panose="020B0604020202020204" pitchFamily="34" charset="0"/>
                        <a:buNone/>
                      </a:pPr>
                      <a:endParaRPr lang="en-GB" sz="11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7776689"/>
                  </a:ext>
                </a:extLst>
              </a:tr>
            </a:tbl>
          </a:graphicData>
        </a:graphic>
      </p:graphicFrame>
      <p:graphicFrame>
        <p:nvGraphicFramePr>
          <p:cNvPr id="14" name="Table 13">
            <a:extLst>
              <a:ext uri="{FF2B5EF4-FFF2-40B4-BE49-F238E27FC236}">
                <a16:creationId xmlns:a16="http://schemas.microsoft.com/office/drawing/2014/main" id="{76558BCD-BA17-4839-90F4-0A0B5E8B44BB}"/>
              </a:ext>
            </a:extLst>
          </p:cNvPr>
          <p:cNvGraphicFramePr>
            <a:graphicFrameLocks noGrp="1"/>
          </p:cNvGraphicFramePr>
          <p:nvPr>
            <p:extLst/>
          </p:nvPr>
        </p:nvGraphicFramePr>
        <p:xfrm>
          <a:off x="6168724" y="1118773"/>
          <a:ext cx="2443421" cy="2495579"/>
        </p:xfrm>
        <a:graphic>
          <a:graphicData uri="http://schemas.openxmlformats.org/drawingml/2006/table">
            <a:tbl>
              <a:tblPr firstRow="1" bandRow="1">
                <a:tableStyleId>{5C22544A-7EE6-4342-B048-85BDC9FD1C3A}</a:tableStyleId>
              </a:tblPr>
              <a:tblGrid>
                <a:gridCol w="2443421">
                  <a:extLst>
                    <a:ext uri="{9D8B030D-6E8A-4147-A177-3AD203B41FA5}">
                      <a16:colId xmlns:a16="http://schemas.microsoft.com/office/drawing/2014/main" val="2973068298"/>
                    </a:ext>
                  </a:extLst>
                </a:gridCol>
              </a:tblGrid>
              <a:tr h="238764">
                <a:tc>
                  <a:txBody>
                    <a:bodyPr/>
                    <a:lstStyle/>
                    <a:p>
                      <a:r>
                        <a:rPr lang="en-GB" sz="1100" dirty="0">
                          <a:solidFill>
                            <a:schemeClr val="bg1"/>
                          </a:solidFill>
                          <a:latin typeface="Tw Cen MT" panose="020B0602020104020603" pitchFamily="34" charset="0"/>
                        </a:rPr>
                        <a:t>OPPORTUNITY = Mining</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87168882"/>
                  </a:ext>
                </a:extLst>
              </a:tr>
              <a:tr h="2256815">
                <a:tc>
                  <a:txBody>
                    <a:bodyPr/>
                    <a:lstStyle/>
                    <a:p>
                      <a:pPr algn="l"/>
                      <a:r>
                        <a:rPr lang="en-GB" sz="1100" dirty="0">
                          <a:solidFill>
                            <a:schemeClr val="tx1"/>
                          </a:solidFill>
                          <a:latin typeface="Tw Cen MT" panose="020B0602020104020603" pitchFamily="34" charset="0"/>
                        </a:rPr>
                        <a:t>Give three reasons why mining is an opportunity in the desert:</a:t>
                      </a:r>
                    </a:p>
                    <a:p>
                      <a:pPr algn="l"/>
                      <a:endParaRPr lang="en-GB" sz="1100" dirty="0">
                        <a:solidFill>
                          <a:schemeClr val="tx1"/>
                        </a:solidFill>
                        <a:latin typeface="Tw Cen MT" panose="020B0602020104020603" pitchFamily="34" charset="0"/>
                      </a:endParaRPr>
                    </a:p>
                    <a:p>
                      <a:pPr algn="l"/>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0" indent="0" algn="l">
                        <a:buFont typeface="Arial" panose="020B0604020202020204" pitchFamily="34" charset="0"/>
                        <a:buNone/>
                      </a:pPr>
                      <a:endParaRPr lang="en-GB" sz="1100" dirty="0">
                        <a:solidFill>
                          <a:schemeClr val="tx1"/>
                        </a:solidFill>
                        <a:latin typeface="Tw Cen MT" panose="020B0602020104020603" pitchFamily="34" charset="0"/>
                      </a:endParaRPr>
                    </a:p>
                    <a:p>
                      <a:pPr marL="0" indent="0" algn="l">
                        <a:buFont typeface="Arial" panose="020B0604020202020204" pitchFamily="34" charset="0"/>
                        <a:buNone/>
                      </a:pPr>
                      <a:endParaRPr lang="en-GB" sz="11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7776689"/>
                  </a:ext>
                </a:extLst>
              </a:tr>
            </a:tbl>
          </a:graphicData>
        </a:graphic>
      </p:graphicFrame>
      <p:graphicFrame>
        <p:nvGraphicFramePr>
          <p:cNvPr id="15" name="Table 5">
            <a:extLst>
              <a:ext uri="{FF2B5EF4-FFF2-40B4-BE49-F238E27FC236}">
                <a16:creationId xmlns:a16="http://schemas.microsoft.com/office/drawing/2014/main" id="{47077719-E3BE-4DD7-BF07-83440E334D95}"/>
              </a:ext>
            </a:extLst>
          </p:cNvPr>
          <p:cNvGraphicFramePr>
            <a:graphicFrameLocks noGrp="1"/>
          </p:cNvGraphicFramePr>
          <p:nvPr>
            <p:extLst/>
          </p:nvPr>
        </p:nvGraphicFramePr>
        <p:xfrm>
          <a:off x="6168724" y="3666615"/>
          <a:ext cx="2443421" cy="2579480"/>
        </p:xfrm>
        <a:graphic>
          <a:graphicData uri="http://schemas.openxmlformats.org/drawingml/2006/table">
            <a:tbl>
              <a:tblPr firstRow="1" bandRow="1">
                <a:tableStyleId>{5C22544A-7EE6-4342-B048-85BDC9FD1C3A}</a:tableStyleId>
              </a:tblPr>
              <a:tblGrid>
                <a:gridCol w="2443421">
                  <a:extLst>
                    <a:ext uri="{9D8B030D-6E8A-4147-A177-3AD203B41FA5}">
                      <a16:colId xmlns:a16="http://schemas.microsoft.com/office/drawing/2014/main" val="2973068298"/>
                    </a:ext>
                  </a:extLst>
                </a:gridCol>
              </a:tblGrid>
              <a:tr h="322280">
                <a:tc>
                  <a:txBody>
                    <a:bodyPr/>
                    <a:lstStyle/>
                    <a:p>
                      <a:r>
                        <a:rPr lang="en-GB" sz="1100" dirty="0">
                          <a:solidFill>
                            <a:schemeClr val="bg1"/>
                          </a:solidFill>
                          <a:latin typeface="Tw Cen MT" panose="020B0602020104020603" pitchFamily="34" charset="0"/>
                        </a:rPr>
                        <a:t>OPPORTUNITY = Energy</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87168882"/>
                  </a:ext>
                </a:extLst>
              </a:tr>
              <a:tr h="2257200">
                <a:tc>
                  <a:txBody>
                    <a:bodyPr/>
                    <a:lstStyle/>
                    <a:p>
                      <a:pPr algn="l"/>
                      <a:r>
                        <a:rPr lang="en-GB" sz="1100" dirty="0">
                          <a:solidFill>
                            <a:schemeClr val="tx1"/>
                          </a:solidFill>
                          <a:latin typeface="Tw Cen MT" panose="020B0602020104020603" pitchFamily="34" charset="0"/>
                        </a:rPr>
                        <a:t>Give three reasons why energy is an opportunity in the desert:</a:t>
                      </a:r>
                    </a:p>
                    <a:p>
                      <a:pPr algn="l"/>
                      <a:endParaRPr lang="en-GB" sz="1100" dirty="0">
                        <a:solidFill>
                          <a:schemeClr val="tx1"/>
                        </a:solidFill>
                        <a:latin typeface="Tw Cen MT" panose="020B0602020104020603" pitchFamily="34" charset="0"/>
                      </a:endParaRPr>
                    </a:p>
                    <a:p>
                      <a:pPr algn="l"/>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7776689"/>
                  </a:ext>
                </a:extLst>
              </a:tr>
            </a:tbl>
          </a:graphicData>
        </a:graphic>
      </p:graphicFrame>
      <p:graphicFrame>
        <p:nvGraphicFramePr>
          <p:cNvPr id="16" name="Table 15">
            <a:extLst>
              <a:ext uri="{FF2B5EF4-FFF2-40B4-BE49-F238E27FC236}">
                <a16:creationId xmlns:a16="http://schemas.microsoft.com/office/drawing/2014/main" id="{4908E0FC-5836-4C76-BB40-ED5AEE7BFB45}"/>
              </a:ext>
            </a:extLst>
          </p:cNvPr>
          <p:cNvGraphicFramePr>
            <a:graphicFrameLocks noGrp="1"/>
          </p:cNvGraphicFramePr>
          <p:nvPr>
            <p:extLst/>
          </p:nvPr>
        </p:nvGraphicFramePr>
        <p:xfrm>
          <a:off x="3584107" y="3666615"/>
          <a:ext cx="2443421" cy="2579480"/>
        </p:xfrm>
        <a:graphic>
          <a:graphicData uri="http://schemas.openxmlformats.org/drawingml/2006/table">
            <a:tbl>
              <a:tblPr firstRow="1" bandRow="1">
                <a:tableStyleId>{5C22544A-7EE6-4342-B048-85BDC9FD1C3A}</a:tableStyleId>
              </a:tblPr>
              <a:tblGrid>
                <a:gridCol w="2443421">
                  <a:extLst>
                    <a:ext uri="{9D8B030D-6E8A-4147-A177-3AD203B41FA5}">
                      <a16:colId xmlns:a16="http://schemas.microsoft.com/office/drawing/2014/main" val="2973068298"/>
                    </a:ext>
                  </a:extLst>
                </a:gridCol>
              </a:tblGrid>
              <a:tr h="322280">
                <a:tc>
                  <a:txBody>
                    <a:bodyPr/>
                    <a:lstStyle/>
                    <a:p>
                      <a:r>
                        <a:rPr lang="en-GB" sz="1100" dirty="0">
                          <a:solidFill>
                            <a:schemeClr val="bg1"/>
                          </a:solidFill>
                          <a:latin typeface="Tw Cen MT" panose="020B0602020104020603" pitchFamily="34" charset="0"/>
                        </a:rPr>
                        <a:t>OPPORTUNITY = Tourism</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87168882"/>
                  </a:ext>
                </a:extLst>
              </a:tr>
              <a:tr h="2257200">
                <a:tc>
                  <a:txBody>
                    <a:bodyPr/>
                    <a:lstStyle/>
                    <a:p>
                      <a:pPr algn="l"/>
                      <a:r>
                        <a:rPr lang="en-GB" sz="1100" dirty="0">
                          <a:solidFill>
                            <a:schemeClr val="tx1"/>
                          </a:solidFill>
                          <a:latin typeface="Tw Cen MT" panose="020B0602020104020603" pitchFamily="34" charset="0"/>
                        </a:rPr>
                        <a:t>Give three reasons why tourism is an opportunity in the desert:</a:t>
                      </a:r>
                    </a:p>
                    <a:p>
                      <a:pPr algn="l"/>
                      <a:endParaRPr lang="en-GB" sz="1100" dirty="0">
                        <a:solidFill>
                          <a:schemeClr val="tx1"/>
                        </a:solidFill>
                        <a:latin typeface="Tw Cen MT" panose="020B0602020104020603" pitchFamily="34" charset="0"/>
                      </a:endParaRPr>
                    </a:p>
                    <a:p>
                      <a:pPr algn="l"/>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7776689"/>
                  </a:ext>
                </a:extLst>
              </a:tr>
            </a:tbl>
          </a:graphicData>
        </a:graphic>
      </p:graphicFrame>
      <p:sp>
        <p:nvSpPr>
          <p:cNvPr id="17" name="Rectangle 16">
            <a:extLst>
              <a:ext uri="{FF2B5EF4-FFF2-40B4-BE49-F238E27FC236}">
                <a16:creationId xmlns:a16="http://schemas.microsoft.com/office/drawing/2014/main" id="{29592603-F1F3-4C8A-9E68-A6B6717A4304}"/>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2756816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E3052B67-C0C2-4D87-83EC-CEB984C227AC}"/>
              </a:ext>
            </a:extLst>
          </p:cNvPr>
          <p:cNvSpPr txBox="1">
            <a:spLocks/>
          </p:cNvSpPr>
          <p:nvPr/>
        </p:nvSpPr>
        <p:spPr>
          <a:xfrm>
            <a:off x="3609415" y="40059"/>
            <a:ext cx="4939614" cy="537495"/>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63305" tIns="31652" rIns="63305" bIns="31652"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050" b="1" dirty="0">
                <a:latin typeface="Tw Cen MT" panose="020B0602020104020603" pitchFamily="34" charset="0"/>
              </a:rPr>
              <a:t>CONTINUED - TASK 21 – Ecosystems Revision – </a:t>
            </a:r>
            <a:r>
              <a:rPr lang="en-GB" sz="1050" dirty="0">
                <a:latin typeface="Tw Cen MT" panose="020B0602020104020603" pitchFamily="34" charset="0"/>
              </a:rPr>
              <a:t>Work through the tasks over </a:t>
            </a:r>
            <a:r>
              <a:rPr lang="en-GB" sz="1050" b="1" dirty="0">
                <a:latin typeface="Tw Cen MT" panose="020B0602020104020603" pitchFamily="34" charset="0"/>
              </a:rPr>
              <a:t>the next 6 pages</a:t>
            </a:r>
            <a:r>
              <a:rPr lang="en-GB" sz="1050" dirty="0">
                <a:latin typeface="Tw Cen MT" panose="020B0602020104020603" pitchFamily="34" charset="0"/>
              </a:rPr>
              <a:t>, to revise some key points about Ecosystems and Hot Deserts. Read the instructions carefully for each task, and make sure you complete all of the tasks</a:t>
            </a:r>
            <a:endParaRPr lang="en-GB" sz="1050" b="1" dirty="0">
              <a:latin typeface="Tw Cen MT" panose="020B0602020104020603" pitchFamily="34" charset="0"/>
            </a:endParaRPr>
          </a:p>
        </p:txBody>
      </p:sp>
      <p:pic>
        <p:nvPicPr>
          <p:cNvPr id="3" name="Picture 2">
            <a:extLst>
              <a:ext uri="{FF2B5EF4-FFF2-40B4-BE49-F238E27FC236}">
                <a16:creationId xmlns:a16="http://schemas.microsoft.com/office/drawing/2014/main" id="{4AF2A326-AFCB-4313-86F0-BF8A7F723FA8}"/>
              </a:ext>
            </a:extLst>
          </p:cNvPr>
          <p:cNvPicPr>
            <a:picLocks noChangeAspect="1"/>
          </p:cNvPicPr>
          <p:nvPr/>
        </p:nvPicPr>
        <p:blipFill>
          <a:blip r:embed="rId2"/>
          <a:stretch>
            <a:fillRect/>
          </a:stretch>
        </p:blipFill>
        <p:spPr>
          <a:xfrm>
            <a:off x="4106463" y="625850"/>
            <a:ext cx="3979074" cy="5606300"/>
          </a:xfrm>
          <a:prstGeom prst="rect">
            <a:avLst/>
          </a:prstGeom>
        </p:spPr>
      </p:pic>
      <p:sp>
        <p:nvSpPr>
          <p:cNvPr id="8" name="Rectangle 7">
            <a:extLst>
              <a:ext uri="{FF2B5EF4-FFF2-40B4-BE49-F238E27FC236}">
                <a16:creationId xmlns:a16="http://schemas.microsoft.com/office/drawing/2014/main" id="{1E930B81-472F-4AEF-88F2-DA56FA371B7B}"/>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393889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E3052B67-C0C2-4D87-83EC-CEB984C227AC}"/>
              </a:ext>
            </a:extLst>
          </p:cNvPr>
          <p:cNvSpPr txBox="1">
            <a:spLocks/>
          </p:cNvSpPr>
          <p:nvPr/>
        </p:nvSpPr>
        <p:spPr>
          <a:xfrm>
            <a:off x="3609415" y="40059"/>
            <a:ext cx="4939614" cy="537495"/>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63305" tIns="31652" rIns="63305" bIns="31652"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050" b="1" dirty="0">
                <a:latin typeface="Tw Cen MT" panose="020B0602020104020603" pitchFamily="34" charset="0"/>
              </a:rPr>
              <a:t>CONTINUED - TASK 21 – Ecosystems Revision – </a:t>
            </a:r>
            <a:r>
              <a:rPr lang="en-GB" sz="1050" dirty="0">
                <a:latin typeface="Tw Cen MT" panose="020B0602020104020603" pitchFamily="34" charset="0"/>
              </a:rPr>
              <a:t>Work through the tasks over </a:t>
            </a:r>
            <a:r>
              <a:rPr lang="en-GB" sz="1050" b="1" dirty="0">
                <a:latin typeface="Tw Cen MT" panose="020B0602020104020603" pitchFamily="34" charset="0"/>
              </a:rPr>
              <a:t>the next 6 pages</a:t>
            </a:r>
            <a:r>
              <a:rPr lang="en-GB" sz="1050" dirty="0">
                <a:latin typeface="Tw Cen MT" panose="020B0602020104020603" pitchFamily="34" charset="0"/>
              </a:rPr>
              <a:t>, to revise some key points about Ecosystems and Hot Deserts. Read the instructions carefully for each task, and make sure you complete all of the tasks</a:t>
            </a:r>
            <a:endParaRPr lang="en-GB" sz="1050" b="1" dirty="0">
              <a:latin typeface="Tw Cen MT" panose="020B0602020104020603" pitchFamily="34" charset="0"/>
            </a:endParaRPr>
          </a:p>
        </p:txBody>
      </p:sp>
      <p:sp>
        <p:nvSpPr>
          <p:cNvPr id="11" name="TextBox 10">
            <a:extLst>
              <a:ext uri="{FF2B5EF4-FFF2-40B4-BE49-F238E27FC236}">
                <a16:creationId xmlns:a16="http://schemas.microsoft.com/office/drawing/2014/main" id="{FF4CA575-67FE-434C-84D7-B77482F69DDA}"/>
              </a:ext>
            </a:extLst>
          </p:cNvPr>
          <p:cNvSpPr txBox="1"/>
          <p:nvPr/>
        </p:nvSpPr>
        <p:spPr>
          <a:xfrm>
            <a:off x="3524250" y="651697"/>
            <a:ext cx="5143500" cy="450123"/>
          </a:xfrm>
          <a:prstGeom prst="rect">
            <a:avLst/>
          </a:prstGeom>
          <a:noFill/>
        </p:spPr>
        <p:txBody>
          <a:bodyPr wrap="square" rtlCol="0" anchor="t">
            <a:spAutoFit/>
          </a:bodyPr>
          <a:lstStyle/>
          <a:p>
            <a:r>
              <a:rPr lang="en-GB" sz="1050" b="1" u="sng" dirty="0"/>
              <a:t>Challenges in the Western Desert, USA</a:t>
            </a:r>
          </a:p>
          <a:p>
            <a:pPr algn="ctr"/>
            <a:endParaRPr lang="en-GB" sz="375" b="1" u="sng" dirty="0"/>
          </a:p>
          <a:p>
            <a:r>
              <a:rPr lang="en-GB" sz="900" dirty="0"/>
              <a:t>Use the </a:t>
            </a:r>
            <a:r>
              <a:rPr lang="en-GB" sz="900" b="1" dirty="0">
                <a:solidFill>
                  <a:srgbClr val="FF0000"/>
                </a:solidFill>
              </a:rPr>
              <a:t>INFORMATION FROM THE NEXT PAGE </a:t>
            </a:r>
            <a:r>
              <a:rPr lang="en-GB" sz="900" dirty="0"/>
              <a:t>to complete the tables below</a:t>
            </a:r>
          </a:p>
        </p:txBody>
      </p:sp>
      <p:graphicFrame>
        <p:nvGraphicFramePr>
          <p:cNvPr id="13" name="Table 5">
            <a:extLst>
              <a:ext uri="{FF2B5EF4-FFF2-40B4-BE49-F238E27FC236}">
                <a16:creationId xmlns:a16="http://schemas.microsoft.com/office/drawing/2014/main" id="{DCA6C664-B801-46FA-A3FA-2BA32DCBDC26}"/>
              </a:ext>
            </a:extLst>
          </p:cNvPr>
          <p:cNvGraphicFramePr>
            <a:graphicFrameLocks noGrp="1"/>
          </p:cNvGraphicFramePr>
          <p:nvPr>
            <p:extLst/>
          </p:nvPr>
        </p:nvGraphicFramePr>
        <p:xfrm>
          <a:off x="3584108" y="1118773"/>
          <a:ext cx="2443421" cy="2495579"/>
        </p:xfrm>
        <a:graphic>
          <a:graphicData uri="http://schemas.openxmlformats.org/drawingml/2006/table">
            <a:tbl>
              <a:tblPr firstRow="1" bandRow="1">
                <a:tableStyleId>{5C22544A-7EE6-4342-B048-85BDC9FD1C3A}</a:tableStyleId>
              </a:tblPr>
              <a:tblGrid>
                <a:gridCol w="2443421">
                  <a:extLst>
                    <a:ext uri="{9D8B030D-6E8A-4147-A177-3AD203B41FA5}">
                      <a16:colId xmlns:a16="http://schemas.microsoft.com/office/drawing/2014/main" val="2973068298"/>
                    </a:ext>
                  </a:extLst>
                </a:gridCol>
              </a:tblGrid>
              <a:tr h="238764">
                <a:tc>
                  <a:txBody>
                    <a:bodyPr/>
                    <a:lstStyle/>
                    <a:p>
                      <a:r>
                        <a:rPr lang="en-GB" sz="1100" dirty="0">
                          <a:solidFill>
                            <a:schemeClr val="bg1"/>
                          </a:solidFill>
                          <a:latin typeface="Tw Cen MT" panose="020B0602020104020603" pitchFamily="34" charset="0"/>
                        </a:rPr>
                        <a:t>CHALLENNGE = Temperatures</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87168882"/>
                  </a:ext>
                </a:extLst>
              </a:tr>
              <a:tr h="2256815">
                <a:tc>
                  <a:txBody>
                    <a:bodyPr/>
                    <a:lstStyle/>
                    <a:p>
                      <a:pPr algn="l"/>
                      <a:r>
                        <a:rPr lang="en-GB" sz="1100" dirty="0">
                          <a:solidFill>
                            <a:schemeClr val="tx1"/>
                          </a:solidFill>
                          <a:latin typeface="Tw Cen MT" panose="020B0602020104020603" pitchFamily="34" charset="0"/>
                        </a:rPr>
                        <a:t>Give three reasons why the temperatures are a challenge in the desert:</a:t>
                      </a:r>
                    </a:p>
                    <a:p>
                      <a:pPr algn="l"/>
                      <a:endParaRPr lang="en-GB" sz="1100" dirty="0">
                        <a:solidFill>
                          <a:schemeClr val="tx1"/>
                        </a:solidFill>
                        <a:latin typeface="Tw Cen MT" panose="020B0602020104020603" pitchFamily="34" charset="0"/>
                      </a:endParaRPr>
                    </a:p>
                    <a:p>
                      <a:pPr algn="l"/>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0" indent="0" algn="l">
                        <a:buFont typeface="Arial" panose="020B0604020202020204" pitchFamily="34" charset="0"/>
                        <a:buNone/>
                      </a:pPr>
                      <a:endParaRPr lang="en-GB" sz="11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7776689"/>
                  </a:ext>
                </a:extLst>
              </a:tr>
            </a:tbl>
          </a:graphicData>
        </a:graphic>
      </p:graphicFrame>
      <p:graphicFrame>
        <p:nvGraphicFramePr>
          <p:cNvPr id="14" name="Table 13">
            <a:extLst>
              <a:ext uri="{FF2B5EF4-FFF2-40B4-BE49-F238E27FC236}">
                <a16:creationId xmlns:a16="http://schemas.microsoft.com/office/drawing/2014/main" id="{76558BCD-BA17-4839-90F4-0A0B5E8B44BB}"/>
              </a:ext>
            </a:extLst>
          </p:cNvPr>
          <p:cNvGraphicFramePr>
            <a:graphicFrameLocks noGrp="1"/>
          </p:cNvGraphicFramePr>
          <p:nvPr>
            <p:extLst/>
          </p:nvPr>
        </p:nvGraphicFramePr>
        <p:xfrm>
          <a:off x="6168724" y="1118773"/>
          <a:ext cx="2443421" cy="2495579"/>
        </p:xfrm>
        <a:graphic>
          <a:graphicData uri="http://schemas.openxmlformats.org/drawingml/2006/table">
            <a:tbl>
              <a:tblPr firstRow="1" bandRow="1">
                <a:tableStyleId>{5C22544A-7EE6-4342-B048-85BDC9FD1C3A}</a:tableStyleId>
              </a:tblPr>
              <a:tblGrid>
                <a:gridCol w="2443421">
                  <a:extLst>
                    <a:ext uri="{9D8B030D-6E8A-4147-A177-3AD203B41FA5}">
                      <a16:colId xmlns:a16="http://schemas.microsoft.com/office/drawing/2014/main" val="2973068298"/>
                    </a:ext>
                  </a:extLst>
                </a:gridCol>
              </a:tblGrid>
              <a:tr h="238764">
                <a:tc>
                  <a:txBody>
                    <a:bodyPr/>
                    <a:lstStyle/>
                    <a:p>
                      <a:r>
                        <a:rPr lang="en-GB" sz="1100" dirty="0">
                          <a:solidFill>
                            <a:schemeClr val="bg1"/>
                          </a:solidFill>
                          <a:latin typeface="Tw Cen MT" panose="020B0602020104020603" pitchFamily="34" charset="0"/>
                        </a:rPr>
                        <a:t>CHALLENNGE = Poor Access</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87168882"/>
                  </a:ext>
                </a:extLst>
              </a:tr>
              <a:tr h="2256815">
                <a:tc>
                  <a:txBody>
                    <a:bodyPr/>
                    <a:lstStyle/>
                    <a:p>
                      <a:pPr algn="l"/>
                      <a:r>
                        <a:rPr lang="en-GB" sz="1100" dirty="0">
                          <a:solidFill>
                            <a:schemeClr val="tx1"/>
                          </a:solidFill>
                          <a:latin typeface="Tw Cen MT" panose="020B0602020104020603" pitchFamily="34" charset="0"/>
                        </a:rPr>
                        <a:t>Give three reasons why poor access is a challenge in the desert:</a:t>
                      </a:r>
                    </a:p>
                    <a:p>
                      <a:pPr algn="l"/>
                      <a:endParaRPr lang="en-GB" sz="1100" dirty="0">
                        <a:solidFill>
                          <a:schemeClr val="tx1"/>
                        </a:solidFill>
                        <a:latin typeface="Tw Cen MT" panose="020B0602020104020603" pitchFamily="34" charset="0"/>
                      </a:endParaRPr>
                    </a:p>
                    <a:p>
                      <a:pPr algn="l"/>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0" indent="0" algn="l">
                        <a:buFont typeface="Arial" panose="020B0604020202020204" pitchFamily="34" charset="0"/>
                        <a:buNone/>
                      </a:pPr>
                      <a:endParaRPr lang="en-GB" sz="1100" dirty="0">
                        <a:solidFill>
                          <a:schemeClr val="tx1"/>
                        </a:solidFill>
                        <a:latin typeface="Tw Cen MT" panose="020B0602020104020603" pitchFamily="34" charset="0"/>
                      </a:endParaRPr>
                    </a:p>
                    <a:p>
                      <a:pPr marL="0" indent="0" algn="l">
                        <a:buFont typeface="Arial" panose="020B0604020202020204" pitchFamily="34" charset="0"/>
                        <a:buNone/>
                      </a:pPr>
                      <a:endParaRPr lang="en-GB" sz="11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7776689"/>
                  </a:ext>
                </a:extLst>
              </a:tr>
            </a:tbl>
          </a:graphicData>
        </a:graphic>
      </p:graphicFrame>
      <p:graphicFrame>
        <p:nvGraphicFramePr>
          <p:cNvPr id="16" name="Table 15">
            <a:extLst>
              <a:ext uri="{FF2B5EF4-FFF2-40B4-BE49-F238E27FC236}">
                <a16:creationId xmlns:a16="http://schemas.microsoft.com/office/drawing/2014/main" id="{4908E0FC-5836-4C76-BB40-ED5AEE7BFB45}"/>
              </a:ext>
            </a:extLst>
          </p:cNvPr>
          <p:cNvGraphicFramePr>
            <a:graphicFrameLocks noGrp="1"/>
          </p:cNvGraphicFramePr>
          <p:nvPr>
            <p:extLst/>
          </p:nvPr>
        </p:nvGraphicFramePr>
        <p:xfrm>
          <a:off x="3584107" y="3666615"/>
          <a:ext cx="2443421" cy="2579480"/>
        </p:xfrm>
        <a:graphic>
          <a:graphicData uri="http://schemas.openxmlformats.org/drawingml/2006/table">
            <a:tbl>
              <a:tblPr firstRow="1" bandRow="1">
                <a:tableStyleId>{5C22544A-7EE6-4342-B048-85BDC9FD1C3A}</a:tableStyleId>
              </a:tblPr>
              <a:tblGrid>
                <a:gridCol w="2443421">
                  <a:extLst>
                    <a:ext uri="{9D8B030D-6E8A-4147-A177-3AD203B41FA5}">
                      <a16:colId xmlns:a16="http://schemas.microsoft.com/office/drawing/2014/main" val="2973068298"/>
                    </a:ext>
                  </a:extLst>
                </a:gridCol>
              </a:tblGrid>
              <a:tr h="322280">
                <a:tc>
                  <a:txBody>
                    <a:bodyPr/>
                    <a:lstStyle/>
                    <a:p>
                      <a:r>
                        <a:rPr lang="en-GB" sz="1100" dirty="0">
                          <a:solidFill>
                            <a:schemeClr val="bg1"/>
                          </a:solidFill>
                          <a:latin typeface="Tw Cen MT" panose="020B0602020104020603" pitchFamily="34" charset="0"/>
                        </a:rPr>
                        <a:t>CHALLENNGE = Water Supply</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87168882"/>
                  </a:ext>
                </a:extLst>
              </a:tr>
              <a:tr h="2257200">
                <a:tc>
                  <a:txBody>
                    <a:bodyPr/>
                    <a:lstStyle/>
                    <a:p>
                      <a:pPr algn="l"/>
                      <a:r>
                        <a:rPr lang="en-GB" sz="1100" dirty="0">
                          <a:solidFill>
                            <a:schemeClr val="tx1"/>
                          </a:solidFill>
                          <a:latin typeface="Tw Cen MT" panose="020B0602020104020603" pitchFamily="34" charset="0"/>
                        </a:rPr>
                        <a:t>Give three reasons why water supply is a challenge in the desert:</a:t>
                      </a:r>
                    </a:p>
                    <a:p>
                      <a:pPr algn="l"/>
                      <a:endParaRPr lang="en-GB" sz="1100" dirty="0">
                        <a:solidFill>
                          <a:schemeClr val="tx1"/>
                        </a:solidFill>
                        <a:latin typeface="Tw Cen MT" panose="020B0602020104020603" pitchFamily="34" charset="0"/>
                      </a:endParaRPr>
                    </a:p>
                    <a:p>
                      <a:pPr algn="l"/>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r>
                        <a:rPr lang="en-GB" sz="1100" dirty="0">
                          <a:solidFill>
                            <a:schemeClr val="tx1"/>
                          </a:solidFill>
                          <a:latin typeface="Tw Cen MT" panose="020B0602020104020603" pitchFamily="34" charset="0"/>
                        </a:rPr>
                        <a:t> </a:t>
                      </a: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p>
                      <a:pPr marL="285750" indent="-285750" algn="l">
                        <a:buFont typeface="Arial" panose="020B0604020202020204" pitchFamily="34" charset="0"/>
                        <a:buChar char="•"/>
                      </a:pPr>
                      <a:endParaRPr lang="en-GB" sz="1100" dirty="0">
                        <a:solidFill>
                          <a:schemeClr val="tx1"/>
                        </a:solidFill>
                        <a:latin typeface="Tw Cen MT" panose="020B0602020104020603"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7776689"/>
                  </a:ext>
                </a:extLst>
              </a:tr>
            </a:tbl>
          </a:graphicData>
        </a:graphic>
      </p:graphicFrame>
      <p:sp>
        <p:nvSpPr>
          <p:cNvPr id="19" name="Rectangle 18">
            <a:extLst>
              <a:ext uri="{FF2B5EF4-FFF2-40B4-BE49-F238E27FC236}">
                <a16:creationId xmlns:a16="http://schemas.microsoft.com/office/drawing/2014/main" id="{7FCD20C9-CAF1-4AD9-B98E-71A09038D374}"/>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1640230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3616926" y="6339017"/>
            <a:ext cx="4457700"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7" name="Picture 6">
            <a:hlinkClick r:id="rId4" action="ppaction://hlinksldjump"/>
            <a:extLst>
              <a:ext uri="{FF2B5EF4-FFF2-40B4-BE49-F238E27FC236}">
                <a16:creationId xmlns:a16="http://schemas.microsoft.com/office/drawing/2014/main" id="{B1F351AA-2BB7-4AB7-90AC-32043435A341}"/>
              </a:ext>
            </a:extLst>
          </p:cNvPr>
          <p:cNvPicPr>
            <a:picLocks noChangeAspect="1"/>
          </p:cNvPicPr>
          <p:nvPr/>
        </p:nvPicPr>
        <p:blipFill>
          <a:blip r:embed="rId5"/>
          <a:stretch>
            <a:fillRect/>
          </a:stretch>
        </p:blipFill>
        <p:spPr>
          <a:xfrm>
            <a:off x="8156350" y="6339017"/>
            <a:ext cx="418724" cy="435577"/>
          </a:xfrm>
          <a:prstGeom prst="rect">
            <a:avLst/>
          </a:prstGeom>
        </p:spPr>
      </p:pic>
      <p:sp>
        <p:nvSpPr>
          <p:cNvPr id="9" name="Title 4">
            <a:extLst>
              <a:ext uri="{FF2B5EF4-FFF2-40B4-BE49-F238E27FC236}">
                <a16:creationId xmlns:a16="http://schemas.microsoft.com/office/drawing/2014/main" id="{E3052B67-C0C2-4D87-83EC-CEB984C227AC}"/>
              </a:ext>
            </a:extLst>
          </p:cNvPr>
          <p:cNvSpPr txBox="1">
            <a:spLocks/>
          </p:cNvSpPr>
          <p:nvPr/>
        </p:nvSpPr>
        <p:spPr>
          <a:xfrm>
            <a:off x="3609415" y="40059"/>
            <a:ext cx="4939614" cy="537495"/>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63305" tIns="31652" rIns="63305" bIns="31652"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050" b="1" dirty="0">
                <a:latin typeface="Tw Cen MT" panose="020B0602020104020603" pitchFamily="34" charset="0"/>
              </a:rPr>
              <a:t>CONTINUED - TASK 21 – Ecosystems Revision – </a:t>
            </a:r>
            <a:r>
              <a:rPr lang="en-GB" sz="1050" dirty="0">
                <a:latin typeface="Tw Cen MT" panose="020B0602020104020603" pitchFamily="34" charset="0"/>
              </a:rPr>
              <a:t>Work through the tasks over </a:t>
            </a:r>
            <a:r>
              <a:rPr lang="en-GB" sz="1050" b="1" dirty="0">
                <a:latin typeface="Tw Cen MT" panose="020B0602020104020603" pitchFamily="34" charset="0"/>
              </a:rPr>
              <a:t>the next 6 pages</a:t>
            </a:r>
            <a:r>
              <a:rPr lang="en-GB" sz="1050" dirty="0">
                <a:latin typeface="Tw Cen MT" panose="020B0602020104020603" pitchFamily="34" charset="0"/>
              </a:rPr>
              <a:t>, to revise some key points about Ecosystems and Hot Deserts. Read the instructions carefully for each task, and make sure you complete all of the tasks</a:t>
            </a:r>
            <a:endParaRPr lang="en-GB" sz="1050" b="1" dirty="0">
              <a:latin typeface="Tw Cen MT" panose="020B0602020104020603" pitchFamily="34" charset="0"/>
            </a:endParaRPr>
          </a:p>
        </p:txBody>
      </p:sp>
      <p:pic>
        <p:nvPicPr>
          <p:cNvPr id="2" name="Picture 1">
            <a:extLst>
              <a:ext uri="{FF2B5EF4-FFF2-40B4-BE49-F238E27FC236}">
                <a16:creationId xmlns:a16="http://schemas.microsoft.com/office/drawing/2014/main" id="{474242A7-90E9-46E7-834C-8947A157E014}"/>
              </a:ext>
            </a:extLst>
          </p:cNvPr>
          <p:cNvPicPr>
            <a:picLocks noChangeAspect="1"/>
          </p:cNvPicPr>
          <p:nvPr/>
        </p:nvPicPr>
        <p:blipFill>
          <a:blip r:embed="rId6"/>
          <a:stretch>
            <a:fillRect/>
          </a:stretch>
        </p:blipFill>
        <p:spPr>
          <a:xfrm>
            <a:off x="4162889" y="632367"/>
            <a:ext cx="3866223" cy="5593267"/>
          </a:xfrm>
          <a:prstGeom prst="rect">
            <a:avLst/>
          </a:prstGeom>
        </p:spPr>
      </p:pic>
    </p:spTree>
    <p:extLst>
      <p:ext uri="{BB962C8B-B14F-4D97-AF65-F5344CB8AC3E}">
        <p14:creationId xmlns:p14="http://schemas.microsoft.com/office/powerpoint/2010/main" val="4230035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9D1CEC-22CF-4C2A-BB71-F51DDE761E32}"/>
              </a:ext>
            </a:extLst>
          </p:cNvPr>
          <p:cNvSpPr/>
          <p:nvPr/>
        </p:nvSpPr>
        <p:spPr>
          <a:xfrm>
            <a:off x="3579855" y="55604"/>
            <a:ext cx="5004487" cy="784830"/>
          </a:xfrm>
          <a:prstGeom prst="rect">
            <a:avLst/>
          </a:prstGeom>
          <a:ln>
            <a:solidFill>
              <a:schemeClr val="tx1"/>
            </a:solidFill>
          </a:ln>
        </p:spPr>
        <p:txBody>
          <a:bodyPr wrap="square">
            <a:spAutoFit/>
          </a:bodyPr>
          <a:lstStyle/>
          <a:p>
            <a:r>
              <a:rPr lang="en-GB" sz="900" b="1" dirty="0">
                <a:solidFill>
                  <a:srgbClr val="FF0000"/>
                </a:solidFill>
                <a:latin typeface="Tw Cen MT" panose="020B0602020104020603" pitchFamily="34" charset="0"/>
              </a:rPr>
              <a:t>TASK 22 – River Features Example – River Tees: </a:t>
            </a:r>
            <a:r>
              <a:rPr lang="en-GB" sz="900" dirty="0">
                <a:solidFill>
                  <a:srgbClr val="FF0000"/>
                </a:solidFill>
                <a:latin typeface="Tw Cen MT" panose="020B0602020104020603" pitchFamily="34" charset="0"/>
              </a:rPr>
              <a:t>Read through the information on the next </a:t>
            </a:r>
            <a:r>
              <a:rPr lang="en-GB" sz="900" b="1" dirty="0">
                <a:solidFill>
                  <a:srgbClr val="FF0000"/>
                </a:solidFill>
                <a:latin typeface="Tw Cen MT" panose="020B0602020104020603" pitchFamily="34" charset="0"/>
              </a:rPr>
              <a:t>2 pages</a:t>
            </a:r>
            <a:r>
              <a:rPr lang="en-GB" sz="900" dirty="0">
                <a:solidFill>
                  <a:srgbClr val="FF0000"/>
                </a:solidFill>
                <a:latin typeface="Tw Cen MT" panose="020B0602020104020603" pitchFamily="34" charset="0"/>
              </a:rPr>
              <a:t>. Your task is to put together a fact file about the River Tees using the information on these pages. You need to know specific details about this river and the features that are found along its course. Use the information, as well as maps etc that you could find online, to outline the key facts etc. about the river. Once you’re finished, use your notes to answer  the questions on page 123</a:t>
            </a:r>
          </a:p>
        </p:txBody>
      </p:sp>
      <p:sp>
        <p:nvSpPr>
          <p:cNvPr id="10" name="Rectangle 9">
            <a:extLst>
              <a:ext uri="{FF2B5EF4-FFF2-40B4-BE49-F238E27FC236}">
                <a16:creationId xmlns:a16="http://schemas.microsoft.com/office/drawing/2014/main" id="{ED860B3C-0794-43E1-B59C-BD0D4E981774}"/>
              </a:ext>
            </a:extLst>
          </p:cNvPr>
          <p:cNvSpPr/>
          <p:nvPr/>
        </p:nvSpPr>
        <p:spPr>
          <a:xfrm>
            <a:off x="3616926" y="6339017"/>
            <a:ext cx="4967415"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2" name="Picture 1">
            <a:extLst>
              <a:ext uri="{FF2B5EF4-FFF2-40B4-BE49-F238E27FC236}">
                <a16:creationId xmlns:a16="http://schemas.microsoft.com/office/drawing/2014/main" id="{E3ACA3EC-CE87-4B71-AF0D-CBCD7D1E8CCD}"/>
              </a:ext>
            </a:extLst>
          </p:cNvPr>
          <p:cNvPicPr>
            <a:picLocks noChangeAspect="1"/>
          </p:cNvPicPr>
          <p:nvPr/>
        </p:nvPicPr>
        <p:blipFill>
          <a:blip r:embed="rId4"/>
          <a:stretch>
            <a:fillRect/>
          </a:stretch>
        </p:blipFill>
        <p:spPr>
          <a:xfrm rot="16200000">
            <a:off x="3366507" y="1663853"/>
            <a:ext cx="5458987" cy="3828662"/>
          </a:xfrm>
          <a:prstGeom prst="rect">
            <a:avLst/>
          </a:prstGeom>
        </p:spPr>
      </p:pic>
    </p:spTree>
    <p:extLst>
      <p:ext uri="{BB962C8B-B14F-4D97-AF65-F5344CB8AC3E}">
        <p14:creationId xmlns:p14="http://schemas.microsoft.com/office/powerpoint/2010/main" val="1404251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9D1CEC-22CF-4C2A-BB71-F51DDE761E32}"/>
              </a:ext>
            </a:extLst>
          </p:cNvPr>
          <p:cNvSpPr/>
          <p:nvPr/>
        </p:nvSpPr>
        <p:spPr>
          <a:xfrm>
            <a:off x="3579855" y="55604"/>
            <a:ext cx="5004487" cy="784830"/>
          </a:xfrm>
          <a:prstGeom prst="rect">
            <a:avLst/>
          </a:prstGeom>
          <a:ln>
            <a:solidFill>
              <a:schemeClr val="tx1"/>
            </a:solidFill>
          </a:ln>
        </p:spPr>
        <p:txBody>
          <a:bodyPr wrap="square">
            <a:spAutoFit/>
          </a:bodyPr>
          <a:lstStyle/>
          <a:p>
            <a:r>
              <a:rPr lang="en-GB" sz="900" b="1" dirty="0">
                <a:solidFill>
                  <a:srgbClr val="FF0000"/>
                </a:solidFill>
                <a:latin typeface="Tw Cen MT" panose="020B0602020104020603" pitchFamily="34" charset="0"/>
              </a:rPr>
              <a:t>CONTINUED - TASK 22 – River Features Example – River Tees: </a:t>
            </a:r>
            <a:r>
              <a:rPr lang="en-GB" sz="900" dirty="0">
                <a:solidFill>
                  <a:srgbClr val="FF0000"/>
                </a:solidFill>
                <a:latin typeface="Tw Cen MT" panose="020B0602020104020603" pitchFamily="34" charset="0"/>
              </a:rPr>
              <a:t>Read through the information on the next </a:t>
            </a:r>
            <a:r>
              <a:rPr lang="en-GB" sz="900" b="1" dirty="0">
                <a:solidFill>
                  <a:srgbClr val="FF0000"/>
                </a:solidFill>
                <a:latin typeface="Tw Cen MT" panose="020B0602020104020603" pitchFamily="34" charset="0"/>
              </a:rPr>
              <a:t>2 pages</a:t>
            </a:r>
            <a:r>
              <a:rPr lang="en-GB" sz="900" dirty="0">
                <a:solidFill>
                  <a:srgbClr val="FF0000"/>
                </a:solidFill>
                <a:latin typeface="Tw Cen MT" panose="020B0602020104020603" pitchFamily="34" charset="0"/>
              </a:rPr>
              <a:t>. Your task is to put together a fact file about the River Tees using the information on these pages. You need to know specific details about this river and the features that are found along its course. Use the information, as well as maps etc that you could find online, to outline the key facts etc. about the river. Once you’re finished, use your notes to answer  the questions on page 123</a:t>
            </a:r>
          </a:p>
        </p:txBody>
      </p:sp>
      <p:sp>
        <p:nvSpPr>
          <p:cNvPr id="10" name="Rectangle 9">
            <a:extLst>
              <a:ext uri="{FF2B5EF4-FFF2-40B4-BE49-F238E27FC236}">
                <a16:creationId xmlns:a16="http://schemas.microsoft.com/office/drawing/2014/main" id="{ED860B3C-0794-43E1-B59C-BD0D4E981774}"/>
              </a:ext>
            </a:extLst>
          </p:cNvPr>
          <p:cNvSpPr/>
          <p:nvPr/>
        </p:nvSpPr>
        <p:spPr>
          <a:xfrm>
            <a:off x="3616926" y="6339017"/>
            <a:ext cx="4967415"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3" name="Picture 2">
            <a:extLst>
              <a:ext uri="{FF2B5EF4-FFF2-40B4-BE49-F238E27FC236}">
                <a16:creationId xmlns:a16="http://schemas.microsoft.com/office/drawing/2014/main" id="{08DECA30-FEDF-4531-BDE0-F89E380CCC15}"/>
              </a:ext>
            </a:extLst>
          </p:cNvPr>
          <p:cNvPicPr>
            <a:picLocks noChangeAspect="1"/>
          </p:cNvPicPr>
          <p:nvPr/>
        </p:nvPicPr>
        <p:blipFill>
          <a:blip r:embed="rId4"/>
          <a:stretch>
            <a:fillRect/>
          </a:stretch>
        </p:blipFill>
        <p:spPr>
          <a:xfrm rot="16200000">
            <a:off x="2897080" y="1599697"/>
            <a:ext cx="5396666" cy="3956974"/>
          </a:xfrm>
          <a:prstGeom prst="rect">
            <a:avLst/>
          </a:prstGeom>
        </p:spPr>
      </p:pic>
      <p:sp>
        <p:nvSpPr>
          <p:cNvPr id="4" name="Rectangle 3">
            <a:extLst>
              <a:ext uri="{FF2B5EF4-FFF2-40B4-BE49-F238E27FC236}">
                <a16:creationId xmlns:a16="http://schemas.microsoft.com/office/drawing/2014/main" id="{7506CFD0-46FB-4F9E-8423-EA1264D146A2}"/>
              </a:ext>
            </a:extLst>
          </p:cNvPr>
          <p:cNvSpPr/>
          <p:nvPr/>
        </p:nvSpPr>
        <p:spPr>
          <a:xfrm>
            <a:off x="6832771" y="1595910"/>
            <a:ext cx="1770106" cy="1506246"/>
          </a:xfrm>
          <a:prstGeom prst="rect">
            <a:avLst/>
          </a:prstGeom>
          <a:solidFill>
            <a:schemeClr val="bg1"/>
          </a:solidFill>
        </p:spPr>
        <p:txBody>
          <a:bodyPr wrap="square">
            <a:spAutoFit/>
          </a:bodyPr>
          <a:lstStyle/>
          <a:p>
            <a:pPr algn="ctr"/>
            <a:r>
              <a:rPr lang="en-GB" sz="1050" b="1" dirty="0">
                <a:solidFill>
                  <a:srgbClr val="FF0000"/>
                </a:solidFill>
                <a:latin typeface="Tw Cen MT" panose="020B0602020104020603" pitchFamily="34" charset="0"/>
              </a:rPr>
              <a:t>***</a:t>
            </a:r>
          </a:p>
          <a:p>
            <a:pPr algn="ctr"/>
            <a:r>
              <a:rPr lang="en-GB" sz="1050" b="1" dirty="0">
                <a:solidFill>
                  <a:srgbClr val="FF0000"/>
                </a:solidFill>
                <a:latin typeface="Tw Cen MT" panose="020B0602020104020603" pitchFamily="34" charset="0"/>
              </a:rPr>
              <a:t>The next two pages include some information, and tasks, about how to read this kind of map. If you’re struggling, those pages will help!</a:t>
            </a:r>
          </a:p>
          <a:p>
            <a:pPr algn="ctr"/>
            <a:endParaRPr lang="en-GB" sz="788" b="1" dirty="0">
              <a:solidFill>
                <a:srgbClr val="FF0000"/>
              </a:solidFill>
              <a:latin typeface="Tw Cen MT" panose="020B0602020104020603" pitchFamily="34" charset="0"/>
            </a:endParaRPr>
          </a:p>
          <a:p>
            <a:pPr algn="ctr"/>
            <a:r>
              <a:rPr lang="en-GB" sz="1050" b="1" dirty="0">
                <a:solidFill>
                  <a:srgbClr val="FF0000"/>
                </a:solidFill>
                <a:latin typeface="Tw Cen MT" panose="020B0602020104020603" pitchFamily="34" charset="0"/>
              </a:rPr>
              <a:t>***</a:t>
            </a:r>
          </a:p>
        </p:txBody>
      </p:sp>
    </p:spTree>
    <p:extLst>
      <p:ext uri="{BB962C8B-B14F-4D97-AF65-F5344CB8AC3E}">
        <p14:creationId xmlns:p14="http://schemas.microsoft.com/office/powerpoint/2010/main" val="1357548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3579855" y="55604"/>
            <a:ext cx="5004487" cy="507831"/>
          </a:xfrm>
          <a:prstGeom prst="rect">
            <a:avLst/>
          </a:prstGeom>
          <a:ln>
            <a:solidFill>
              <a:schemeClr val="tx1"/>
            </a:solidFill>
          </a:ln>
        </p:spPr>
        <p:txBody>
          <a:bodyPr wrap="square">
            <a:spAutoFit/>
          </a:bodyPr>
          <a:lstStyle/>
          <a:p>
            <a:r>
              <a:rPr lang="en-GB" sz="900" b="1" dirty="0">
                <a:latin typeface="Tw Cen MT" panose="020B0602020104020603" pitchFamily="34" charset="0"/>
              </a:rPr>
              <a:t>CONTINUED - TASK 15 – Key knowledge: </a:t>
            </a:r>
            <a:r>
              <a:rPr lang="en-GB" sz="900" dirty="0">
                <a:latin typeface="Tw Cen MT" panose="020B0602020104020603" pitchFamily="34" charset="0"/>
              </a:rPr>
              <a:t>Read through the information on the next </a:t>
            </a:r>
            <a:r>
              <a:rPr lang="en-GB" sz="900" b="1" dirty="0">
                <a:latin typeface="Tw Cen MT" panose="020B0602020104020603" pitchFamily="34" charset="0"/>
              </a:rPr>
              <a:t>4 pages</a:t>
            </a:r>
            <a:r>
              <a:rPr lang="en-GB" sz="9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900" b="1" dirty="0">
              <a:latin typeface="Tw Cen MT" panose="020B0602020104020603" pitchFamily="34" charset="0"/>
            </a:endParaRPr>
          </a:p>
        </p:txBody>
      </p:sp>
      <p:pic>
        <p:nvPicPr>
          <p:cNvPr id="2" name="Picture 1">
            <a:extLst>
              <a:ext uri="{FF2B5EF4-FFF2-40B4-BE49-F238E27FC236}">
                <a16:creationId xmlns:a16="http://schemas.microsoft.com/office/drawing/2014/main" id="{D10AD01F-BE90-4693-B4D7-F5BE87FF0620}"/>
              </a:ext>
            </a:extLst>
          </p:cNvPr>
          <p:cNvPicPr>
            <a:picLocks noChangeAspect="1"/>
          </p:cNvPicPr>
          <p:nvPr/>
        </p:nvPicPr>
        <p:blipFill>
          <a:blip r:embed="rId2"/>
          <a:stretch>
            <a:fillRect/>
          </a:stretch>
        </p:blipFill>
        <p:spPr>
          <a:xfrm rot="16200000">
            <a:off x="3238251" y="1472574"/>
            <a:ext cx="5715499" cy="3934221"/>
          </a:xfrm>
          <a:prstGeom prst="rect">
            <a:avLst/>
          </a:prstGeom>
        </p:spPr>
      </p:pic>
      <p:sp>
        <p:nvSpPr>
          <p:cNvPr id="7" name="Rectangle 6">
            <a:extLst>
              <a:ext uri="{FF2B5EF4-FFF2-40B4-BE49-F238E27FC236}">
                <a16:creationId xmlns:a16="http://schemas.microsoft.com/office/drawing/2014/main" id="{5771B200-61AD-491C-94FE-D05F6458AA89}"/>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17491494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5121A4-A3D6-4043-B6C4-16D37303EDEB}"/>
              </a:ext>
            </a:extLst>
          </p:cNvPr>
          <p:cNvPicPr>
            <a:picLocks noChangeAspect="1"/>
          </p:cNvPicPr>
          <p:nvPr/>
        </p:nvPicPr>
        <p:blipFill>
          <a:blip r:embed="rId2"/>
          <a:stretch>
            <a:fillRect/>
          </a:stretch>
        </p:blipFill>
        <p:spPr>
          <a:xfrm>
            <a:off x="3638106" y="4293927"/>
            <a:ext cx="2457895" cy="1880565"/>
          </a:xfrm>
          <a:prstGeom prst="rect">
            <a:avLst/>
          </a:prstGeom>
        </p:spPr>
      </p:pic>
      <p:sp>
        <p:nvSpPr>
          <p:cNvPr id="9" name="Rectangle 2">
            <a:extLst>
              <a:ext uri="{FF2B5EF4-FFF2-40B4-BE49-F238E27FC236}">
                <a16:creationId xmlns:a16="http://schemas.microsoft.com/office/drawing/2014/main" id="{2878344E-D1E8-4AAF-B110-361D850C2FDB}"/>
              </a:ext>
            </a:extLst>
          </p:cNvPr>
          <p:cNvSpPr>
            <a:spLocks noChangeArrowheads="1"/>
          </p:cNvSpPr>
          <p:nvPr/>
        </p:nvSpPr>
        <p:spPr bwMode="auto">
          <a:xfrm>
            <a:off x="3532955" y="3956445"/>
            <a:ext cx="2029597" cy="2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26" tIns="21913" rIns="43826" bIns="21913" numCol="1" anchor="ctr" anchorCtr="0" compatLnSpc="1">
            <a:prstTxWarp prst="textNoShape">
              <a:avLst/>
            </a:prstTxWarp>
            <a:spAutoFit/>
          </a:bodyPr>
          <a:lstStyle/>
          <a:p>
            <a:pPr algn="ctr" defTabSz="438269" eaLnBrk="0" fontAlgn="base" hangingPunct="0">
              <a:spcBef>
                <a:spcPct val="0"/>
              </a:spcBef>
              <a:spcAft>
                <a:spcPct val="0"/>
              </a:spcAft>
            </a:pPr>
            <a:r>
              <a:rPr lang="en-GB" altLang="en-US" sz="1108" b="1" u="sng" dirty="0">
                <a:solidFill>
                  <a:prstClr val="black"/>
                </a:solidFill>
                <a:latin typeface="Comic Sans MS" panose="030F0702030302020204" pitchFamily="66" charset="0"/>
                <a:ea typeface="Times New Roman" panose="02020603050405020304" pitchFamily="18" charset="0"/>
              </a:rPr>
              <a:t>4 Figure Grid Referencing</a:t>
            </a:r>
            <a:endParaRPr lang="en-GB" altLang="en-US" sz="623" dirty="0">
              <a:solidFill>
                <a:prstClr val="black"/>
              </a:solidFill>
              <a:latin typeface="Calibri" panose="020F0502020204030204"/>
            </a:endParaRPr>
          </a:p>
        </p:txBody>
      </p:sp>
      <p:sp>
        <p:nvSpPr>
          <p:cNvPr id="11" name="Rectangle 10">
            <a:extLst>
              <a:ext uri="{FF2B5EF4-FFF2-40B4-BE49-F238E27FC236}">
                <a16:creationId xmlns:a16="http://schemas.microsoft.com/office/drawing/2014/main" id="{70D8600B-64E3-4FC3-82C1-64A4C09BE203}"/>
              </a:ext>
            </a:extLst>
          </p:cNvPr>
          <p:cNvSpPr/>
          <p:nvPr/>
        </p:nvSpPr>
        <p:spPr>
          <a:xfrm>
            <a:off x="6177725" y="4193407"/>
            <a:ext cx="2313378" cy="2459519"/>
          </a:xfrm>
          <a:prstGeom prst="rect">
            <a:avLst/>
          </a:prstGeom>
        </p:spPr>
        <p:txBody>
          <a:bodyPr wrap="square">
            <a:spAutoFit/>
          </a:bodyPr>
          <a:lstStyle/>
          <a:p>
            <a:pPr defTabSz="633062" eaLnBrk="0" fontAlgn="base" hangingPunct="0">
              <a:spcBef>
                <a:spcPct val="0"/>
              </a:spcBef>
              <a:spcAft>
                <a:spcPct val="0"/>
              </a:spcAft>
              <a:tabLst>
                <a:tab pos="196308" algn="l"/>
              </a:tabLst>
            </a:pPr>
            <a:r>
              <a:rPr lang="en-GB" altLang="en-US" sz="788" dirty="0">
                <a:solidFill>
                  <a:prstClr val="black"/>
                </a:solidFill>
                <a:latin typeface="Comic Sans MS" panose="030F0702030302020204" pitchFamily="66" charset="0"/>
                <a:ea typeface="Times New Roman" panose="02020603050405020304" pitchFamily="18" charset="0"/>
              </a:rPr>
              <a:t>1. What is the 4 figure gird reference for the camp site?</a:t>
            </a:r>
          </a:p>
          <a:p>
            <a:pPr defTabSz="633062" eaLnBrk="0" fontAlgn="base" hangingPunct="0">
              <a:spcBef>
                <a:spcPct val="0"/>
              </a:spcBef>
              <a:spcAft>
                <a:spcPct val="0"/>
              </a:spcAft>
              <a:tabLst>
                <a:tab pos="196308" algn="l"/>
              </a:tabLst>
            </a:pPr>
            <a:endParaRPr lang="en-GB" altLang="en-US" sz="788" dirty="0">
              <a:solidFill>
                <a:prstClr val="black"/>
              </a:solidFill>
              <a:latin typeface="Comic Sans MS" panose="030F0702030302020204" pitchFamily="66" charset="0"/>
              <a:ea typeface="Times New Roman" panose="02020603050405020304" pitchFamily="18" charset="0"/>
            </a:endParaRPr>
          </a:p>
          <a:p>
            <a:pPr defTabSz="633062" eaLnBrk="0" fontAlgn="base" hangingPunct="0">
              <a:spcBef>
                <a:spcPct val="0"/>
              </a:spcBef>
              <a:spcAft>
                <a:spcPct val="0"/>
              </a:spcAft>
              <a:tabLst>
                <a:tab pos="196308" algn="l"/>
              </a:tabLst>
            </a:pPr>
            <a:endParaRPr lang="en-GB" altLang="en-US" sz="788" dirty="0">
              <a:solidFill>
                <a:prstClr val="black"/>
              </a:solidFill>
              <a:latin typeface="Comic Sans MS" panose="030F0702030302020204" pitchFamily="66" charset="0"/>
              <a:ea typeface="Times New Roman" panose="02020603050405020304" pitchFamily="18" charset="0"/>
            </a:endParaRPr>
          </a:p>
          <a:p>
            <a:pPr defTabSz="633062" eaLnBrk="0" fontAlgn="base" hangingPunct="0">
              <a:spcBef>
                <a:spcPct val="0"/>
              </a:spcBef>
              <a:spcAft>
                <a:spcPct val="0"/>
              </a:spcAft>
              <a:tabLst>
                <a:tab pos="196308" algn="l"/>
              </a:tabLst>
            </a:pPr>
            <a:r>
              <a:rPr lang="en-GB" altLang="en-US" sz="788" dirty="0">
                <a:solidFill>
                  <a:prstClr val="black"/>
                </a:solidFill>
                <a:latin typeface="Comic Sans MS" panose="030F0702030302020204" pitchFamily="66" charset="0"/>
                <a:ea typeface="Times New Roman" panose="02020603050405020304" pitchFamily="18" charset="0"/>
              </a:rPr>
              <a:t>2. What is the 4 figure grid reference for the church? </a:t>
            </a:r>
          </a:p>
          <a:p>
            <a:pPr defTabSz="633062" eaLnBrk="0" fontAlgn="base" hangingPunct="0">
              <a:spcBef>
                <a:spcPct val="0"/>
              </a:spcBef>
              <a:spcAft>
                <a:spcPct val="0"/>
              </a:spcAft>
              <a:tabLst>
                <a:tab pos="196308" algn="l"/>
              </a:tabLst>
            </a:pPr>
            <a:endParaRPr lang="en-GB" altLang="en-US" sz="788" dirty="0">
              <a:solidFill>
                <a:prstClr val="black"/>
              </a:solidFill>
              <a:latin typeface="Comic Sans MS" panose="030F0702030302020204" pitchFamily="66" charset="0"/>
              <a:ea typeface="Times New Roman" panose="02020603050405020304" pitchFamily="18" charset="0"/>
            </a:endParaRPr>
          </a:p>
          <a:p>
            <a:pPr defTabSz="633062" eaLnBrk="0" fontAlgn="base" hangingPunct="0">
              <a:spcBef>
                <a:spcPct val="0"/>
              </a:spcBef>
              <a:spcAft>
                <a:spcPct val="0"/>
              </a:spcAft>
              <a:tabLst>
                <a:tab pos="196308" algn="l"/>
              </a:tabLst>
            </a:pPr>
            <a:endParaRPr lang="en-GB" altLang="en-US" sz="788" dirty="0">
              <a:solidFill>
                <a:prstClr val="black"/>
              </a:solidFill>
              <a:latin typeface="Comic Sans MS" panose="030F0702030302020204" pitchFamily="66" charset="0"/>
              <a:ea typeface="Times New Roman" panose="02020603050405020304" pitchFamily="18" charset="0"/>
            </a:endParaRPr>
          </a:p>
          <a:p>
            <a:pPr defTabSz="633062" eaLnBrk="0" fontAlgn="base" hangingPunct="0">
              <a:spcBef>
                <a:spcPct val="0"/>
              </a:spcBef>
              <a:spcAft>
                <a:spcPct val="0"/>
              </a:spcAft>
              <a:tabLst>
                <a:tab pos="196308" algn="l"/>
              </a:tabLst>
            </a:pPr>
            <a:r>
              <a:rPr lang="en-GB" altLang="en-US" sz="788" dirty="0">
                <a:solidFill>
                  <a:prstClr val="black"/>
                </a:solidFill>
                <a:latin typeface="Comic Sans MS" panose="030F0702030302020204" pitchFamily="66" charset="0"/>
                <a:ea typeface="Times New Roman" panose="02020603050405020304" pitchFamily="18" charset="0"/>
              </a:rPr>
              <a:t>3. What is the 4 figure grid reference for the forest?</a:t>
            </a:r>
          </a:p>
          <a:p>
            <a:pPr defTabSz="633062" eaLnBrk="0" fontAlgn="base" hangingPunct="0">
              <a:spcBef>
                <a:spcPct val="0"/>
              </a:spcBef>
              <a:spcAft>
                <a:spcPct val="0"/>
              </a:spcAft>
              <a:tabLst>
                <a:tab pos="196308" algn="l"/>
              </a:tabLst>
            </a:pPr>
            <a:endParaRPr lang="en-GB" altLang="en-US" sz="788" dirty="0">
              <a:solidFill>
                <a:prstClr val="black"/>
              </a:solidFill>
              <a:latin typeface="Comic Sans MS" panose="030F0702030302020204" pitchFamily="66" charset="0"/>
              <a:ea typeface="Times New Roman" panose="02020603050405020304" pitchFamily="18" charset="0"/>
            </a:endParaRPr>
          </a:p>
          <a:p>
            <a:pPr defTabSz="633062" eaLnBrk="0" fontAlgn="base" hangingPunct="0">
              <a:spcBef>
                <a:spcPct val="0"/>
              </a:spcBef>
              <a:spcAft>
                <a:spcPct val="0"/>
              </a:spcAft>
              <a:tabLst>
                <a:tab pos="196308" algn="l"/>
              </a:tabLst>
            </a:pPr>
            <a:endParaRPr lang="en-GB" altLang="en-US" sz="788" dirty="0">
              <a:solidFill>
                <a:prstClr val="black"/>
              </a:solidFill>
              <a:latin typeface="Comic Sans MS" panose="030F0702030302020204" pitchFamily="66" charset="0"/>
              <a:ea typeface="Times New Roman" panose="02020603050405020304" pitchFamily="18" charset="0"/>
            </a:endParaRPr>
          </a:p>
          <a:p>
            <a:pPr defTabSz="633062" eaLnBrk="0" fontAlgn="base" hangingPunct="0">
              <a:spcBef>
                <a:spcPct val="0"/>
              </a:spcBef>
              <a:spcAft>
                <a:spcPct val="0"/>
              </a:spcAft>
              <a:tabLst>
                <a:tab pos="196308" algn="l"/>
              </a:tabLst>
            </a:pPr>
            <a:r>
              <a:rPr lang="en-GB" altLang="en-US" sz="788" dirty="0">
                <a:solidFill>
                  <a:prstClr val="black"/>
                </a:solidFill>
                <a:latin typeface="Comic Sans MS" panose="030F0702030302020204" pitchFamily="66" charset="0"/>
                <a:ea typeface="Times New Roman" panose="02020603050405020304" pitchFamily="18" charset="0"/>
              </a:rPr>
              <a:t>4. What is the 4 figure grid reference for the mast?</a:t>
            </a:r>
          </a:p>
          <a:p>
            <a:pPr defTabSz="633062" eaLnBrk="0" fontAlgn="base" hangingPunct="0">
              <a:spcBef>
                <a:spcPct val="0"/>
              </a:spcBef>
              <a:spcAft>
                <a:spcPct val="0"/>
              </a:spcAft>
              <a:tabLst>
                <a:tab pos="196308" algn="l"/>
              </a:tabLst>
            </a:pPr>
            <a:endParaRPr lang="en-GB" altLang="en-US" sz="788" dirty="0">
              <a:solidFill>
                <a:prstClr val="black"/>
              </a:solidFill>
              <a:latin typeface="Comic Sans MS" panose="030F0702030302020204" pitchFamily="66" charset="0"/>
              <a:ea typeface="Times New Roman" panose="02020603050405020304" pitchFamily="18" charset="0"/>
            </a:endParaRPr>
          </a:p>
          <a:p>
            <a:pPr defTabSz="633062" eaLnBrk="0" fontAlgn="base" hangingPunct="0">
              <a:spcBef>
                <a:spcPct val="0"/>
              </a:spcBef>
              <a:spcAft>
                <a:spcPct val="0"/>
              </a:spcAft>
              <a:tabLst>
                <a:tab pos="196308" algn="l"/>
              </a:tabLst>
            </a:pPr>
            <a:endParaRPr lang="en-GB" altLang="en-US" sz="788" dirty="0">
              <a:solidFill>
                <a:prstClr val="black"/>
              </a:solidFill>
              <a:latin typeface="Comic Sans MS" panose="030F0702030302020204" pitchFamily="66" charset="0"/>
              <a:ea typeface="Times New Roman" panose="02020603050405020304" pitchFamily="18" charset="0"/>
            </a:endParaRPr>
          </a:p>
          <a:p>
            <a:pPr defTabSz="633062" eaLnBrk="0" fontAlgn="base" hangingPunct="0">
              <a:spcBef>
                <a:spcPct val="0"/>
              </a:spcBef>
              <a:spcAft>
                <a:spcPct val="0"/>
              </a:spcAft>
              <a:tabLst>
                <a:tab pos="196308" algn="l"/>
              </a:tabLst>
            </a:pPr>
            <a:r>
              <a:rPr lang="en-GB" altLang="en-US" sz="788" dirty="0">
                <a:solidFill>
                  <a:prstClr val="black"/>
                </a:solidFill>
                <a:latin typeface="Comic Sans MS" panose="030F0702030302020204" pitchFamily="66" charset="0"/>
                <a:ea typeface="Times New Roman" panose="02020603050405020304" pitchFamily="18" charset="0"/>
              </a:rPr>
              <a:t>5. What is the 4 figure grid reference for the square where the man is standing? 	</a:t>
            </a:r>
          </a:p>
          <a:p>
            <a:pPr defTabSz="633062" eaLnBrk="0" fontAlgn="base" hangingPunct="0">
              <a:spcBef>
                <a:spcPct val="0"/>
              </a:spcBef>
              <a:spcAft>
                <a:spcPct val="0"/>
              </a:spcAft>
              <a:tabLst>
                <a:tab pos="196308" algn="l"/>
              </a:tabLst>
            </a:pPr>
            <a:endParaRPr lang="en-GB" altLang="en-US" sz="1200" dirty="0">
              <a:solidFill>
                <a:prstClr val="black"/>
              </a:solidFill>
              <a:latin typeface="Arial" panose="020B0604020202020204" pitchFamily="34" charset="0"/>
            </a:endParaRPr>
          </a:p>
        </p:txBody>
      </p:sp>
      <p:pic>
        <p:nvPicPr>
          <p:cNvPr id="12" name="Picture 11">
            <a:extLst>
              <a:ext uri="{FF2B5EF4-FFF2-40B4-BE49-F238E27FC236}">
                <a16:creationId xmlns:a16="http://schemas.microsoft.com/office/drawing/2014/main" id="{3AC2A41A-B180-4BD6-9F0C-78345D2E53EE}"/>
              </a:ext>
            </a:extLst>
          </p:cNvPr>
          <p:cNvPicPr>
            <a:picLocks noChangeAspect="1"/>
          </p:cNvPicPr>
          <p:nvPr/>
        </p:nvPicPr>
        <p:blipFill rotWithShape="1">
          <a:blip r:embed="rId3"/>
          <a:srcRect t="3103" b="3415"/>
          <a:stretch/>
        </p:blipFill>
        <p:spPr>
          <a:xfrm>
            <a:off x="3931547" y="437992"/>
            <a:ext cx="4328907" cy="3237404"/>
          </a:xfrm>
          <a:prstGeom prst="rect">
            <a:avLst/>
          </a:prstGeom>
        </p:spPr>
      </p:pic>
      <p:sp>
        <p:nvSpPr>
          <p:cNvPr id="13" name="Rectangle 2">
            <a:extLst>
              <a:ext uri="{FF2B5EF4-FFF2-40B4-BE49-F238E27FC236}">
                <a16:creationId xmlns:a16="http://schemas.microsoft.com/office/drawing/2014/main" id="{FC1140AB-E38F-43AE-B4DA-EF07C670CD94}"/>
              </a:ext>
            </a:extLst>
          </p:cNvPr>
          <p:cNvSpPr>
            <a:spLocks noChangeArrowheads="1"/>
          </p:cNvSpPr>
          <p:nvPr/>
        </p:nvSpPr>
        <p:spPr bwMode="auto">
          <a:xfrm>
            <a:off x="3554772" y="79496"/>
            <a:ext cx="5112978" cy="2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26" tIns="21913" rIns="43826" bIns="21913" numCol="1" anchor="ctr" anchorCtr="0" compatLnSpc="1">
            <a:prstTxWarp prst="textNoShape">
              <a:avLst/>
            </a:prstTxWarp>
            <a:spAutoFit/>
          </a:bodyPr>
          <a:lstStyle/>
          <a:p>
            <a:pPr algn="ctr" defTabSz="438269" eaLnBrk="0" fontAlgn="base" hangingPunct="0">
              <a:spcBef>
                <a:spcPct val="0"/>
              </a:spcBef>
              <a:spcAft>
                <a:spcPct val="0"/>
              </a:spcAft>
            </a:pPr>
            <a:r>
              <a:rPr lang="en-GB" altLang="en-US" sz="1108" b="1" u="sng" dirty="0">
                <a:solidFill>
                  <a:prstClr val="black"/>
                </a:solidFill>
                <a:latin typeface="Comic Sans MS" panose="030F0702030302020204" pitchFamily="66" charset="0"/>
                <a:ea typeface="Times New Roman" panose="02020603050405020304" pitchFamily="18" charset="0"/>
              </a:rPr>
              <a:t>Map Skills – to help with task 22</a:t>
            </a:r>
            <a:endParaRPr lang="en-GB" altLang="en-US" sz="623" dirty="0">
              <a:solidFill>
                <a:prstClr val="black"/>
              </a:solidFill>
              <a:latin typeface="Calibri" panose="020F0502020204030204"/>
            </a:endParaRPr>
          </a:p>
        </p:txBody>
      </p:sp>
      <p:sp>
        <p:nvSpPr>
          <p:cNvPr id="14" name="Rectangle 13">
            <a:extLst>
              <a:ext uri="{FF2B5EF4-FFF2-40B4-BE49-F238E27FC236}">
                <a16:creationId xmlns:a16="http://schemas.microsoft.com/office/drawing/2014/main" id="{44A035FA-AC7A-4985-9304-B65FA5883E8B}"/>
              </a:ext>
            </a:extLst>
          </p:cNvPr>
          <p:cNvSpPr/>
          <p:nvPr/>
        </p:nvSpPr>
        <p:spPr>
          <a:xfrm>
            <a:off x="6911131" y="4414386"/>
            <a:ext cx="1661696" cy="2147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15" name="Rectangle 14">
            <a:extLst>
              <a:ext uri="{FF2B5EF4-FFF2-40B4-BE49-F238E27FC236}">
                <a16:creationId xmlns:a16="http://schemas.microsoft.com/office/drawing/2014/main" id="{224D260E-AF54-4AAC-B27E-9A39EF7224E1}"/>
              </a:ext>
            </a:extLst>
          </p:cNvPr>
          <p:cNvSpPr/>
          <p:nvPr/>
        </p:nvSpPr>
        <p:spPr>
          <a:xfrm>
            <a:off x="6911131" y="4910176"/>
            <a:ext cx="1661696" cy="2147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16" name="Rectangle 15">
            <a:extLst>
              <a:ext uri="{FF2B5EF4-FFF2-40B4-BE49-F238E27FC236}">
                <a16:creationId xmlns:a16="http://schemas.microsoft.com/office/drawing/2014/main" id="{37BF2695-441A-4D0D-A6E2-92E9D88315FC}"/>
              </a:ext>
            </a:extLst>
          </p:cNvPr>
          <p:cNvSpPr/>
          <p:nvPr/>
        </p:nvSpPr>
        <p:spPr>
          <a:xfrm>
            <a:off x="6911131" y="5347538"/>
            <a:ext cx="1661696" cy="2147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17" name="Rectangle 16">
            <a:extLst>
              <a:ext uri="{FF2B5EF4-FFF2-40B4-BE49-F238E27FC236}">
                <a16:creationId xmlns:a16="http://schemas.microsoft.com/office/drawing/2014/main" id="{98C80348-593E-417B-966B-C5AC8025B715}"/>
              </a:ext>
            </a:extLst>
          </p:cNvPr>
          <p:cNvSpPr/>
          <p:nvPr/>
        </p:nvSpPr>
        <p:spPr>
          <a:xfrm>
            <a:off x="6911131" y="5880747"/>
            <a:ext cx="1661696" cy="2147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18" name="Rectangle 17">
            <a:extLst>
              <a:ext uri="{FF2B5EF4-FFF2-40B4-BE49-F238E27FC236}">
                <a16:creationId xmlns:a16="http://schemas.microsoft.com/office/drawing/2014/main" id="{337666E8-CC30-4703-9C6E-1D8B5CC4A0E8}"/>
              </a:ext>
            </a:extLst>
          </p:cNvPr>
          <p:cNvSpPr/>
          <p:nvPr/>
        </p:nvSpPr>
        <p:spPr>
          <a:xfrm>
            <a:off x="6911131" y="6447118"/>
            <a:ext cx="1661696" cy="2147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Tree>
    <p:extLst>
      <p:ext uri="{BB962C8B-B14F-4D97-AF65-F5344CB8AC3E}">
        <p14:creationId xmlns:p14="http://schemas.microsoft.com/office/powerpoint/2010/main" val="1205852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D111210-9515-4BB8-9942-31318CB5614B}"/>
              </a:ext>
            </a:extLst>
          </p:cNvPr>
          <p:cNvPicPr>
            <a:picLocks noChangeAspect="1"/>
          </p:cNvPicPr>
          <p:nvPr/>
        </p:nvPicPr>
        <p:blipFill rotWithShape="1">
          <a:blip r:embed="rId2"/>
          <a:srcRect l="3581" t="4240" r="6416" b="37194"/>
          <a:stretch/>
        </p:blipFill>
        <p:spPr>
          <a:xfrm>
            <a:off x="3900169" y="467647"/>
            <a:ext cx="4285217" cy="4194245"/>
          </a:xfrm>
          <a:prstGeom prst="rect">
            <a:avLst/>
          </a:prstGeom>
        </p:spPr>
      </p:pic>
      <p:sp>
        <p:nvSpPr>
          <p:cNvPr id="17" name="Rectangle 16">
            <a:extLst>
              <a:ext uri="{FF2B5EF4-FFF2-40B4-BE49-F238E27FC236}">
                <a16:creationId xmlns:a16="http://schemas.microsoft.com/office/drawing/2014/main" id="{5300CACE-4B72-4CDF-81B0-9ABE559D491A}"/>
              </a:ext>
            </a:extLst>
          </p:cNvPr>
          <p:cNvSpPr/>
          <p:nvPr/>
        </p:nvSpPr>
        <p:spPr>
          <a:xfrm>
            <a:off x="3580729" y="4805478"/>
            <a:ext cx="4604657" cy="1892826"/>
          </a:xfrm>
          <a:prstGeom prst="rect">
            <a:avLst/>
          </a:prstGeom>
        </p:spPr>
        <p:txBody>
          <a:bodyPr wrap="square">
            <a:spAutoFit/>
          </a:bodyPr>
          <a:lstStyle/>
          <a:p>
            <a:pPr marL="237398" indent="-237398" defTabSz="633062" eaLnBrk="0" fontAlgn="base" hangingPunct="0">
              <a:spcBef>
                <a:spcPct val="0"/>
              </a:spcBef>
              <a:spcAft>
                <a:spcPct val="0"/>
              </a:spcAft>
              <a:buFont typeface="+mj-lt"/>
              <a:buAutoNum type="arabicPeriod"/>
              <a:tabLst>
                <a:tab pos="283559" algn="l"/>
              </a:tabLst>
              <a:defRPr/>
            </a:pPr>
            <a:r>
              <a:rPr lang="en-GB" altLang="en-US" sz="900" dirty="0">
                <a:solidFill>
                  <a:prstClr val="black"/>
                </a:solidFill>
                <a:latin typeface="Comic Sans MS" panose="030F0702030302020204" pitchFamily="66" charset="0"/>
                <a:ea typeface="Times New Roman" panose="02020603050405020304" pitchFamily="18" charset="0"/>
              </a:rPr>
              <a:t>What is the 4 figure gird reference for the gravel pit? </a:t>
            </a:r>
            <a:endParaRPr lang="en-GB" altLang="en-US" sz="300" dirty="0">
              <a:solidFill>
                <a:prstClr val="black"/>
              </a:solidFill>
              <a:latin typeface="Calibri" panose="020F0502020204030204"/>
            </a:endParaRPr>
          </a:p>
          <a:p>
            <a:pPr marL="237398" indent="-237398" defTabSz="633062" eaLnBrk="0" fontAlgn="base" hangingPunct="0">
              <a:spcBef>
                <a:spcPct val="0"/>
              </a:spcBef>
              <a:spcAft>
                <a:spcPct val="0"/>
              </a:spcAft>
              <a:buFont typeface="+mj-lt"/>
              <a:buAutoNum type="arabicPeriod"/>
              <a:tabLst>
                <a:tab pos="283559" algn="l"/>
              </a:tabLst>
              <a:defRPr/>
            </a:pPr>
            <a:endParaRPr lang="en-GB" altLang="en-US" sz="900" dirty="0">
              <a:solidFill>
                <a:prstClr val="black"/>
              </a:solidFill>
              <a:latin typeface="Comic Sans MS" panose="030F0702030302020204" pitchFamily="66" charset="0"/>
              <a:ea typeface="Times New Roman" panose="02020603050405020304" pitchFamily="18" charset="0"/>
            </a:endParaRPr>
          </a:p>
          <a:p>
            <a:pPr marL="237398" indent="-237398" defTabSz="633062" eaLnBrk="0" fontAlgn="base" hangingPunct="0">
              <a:spcBef>
                <a:spcPct val="0"/>
              </a:spcBef>
              <a:spcAft>
                <a:spcPct val="0"/>
              </a:spcAft>
              <a:buFont typeface="+mj-lt"/>
              <a:buAutoNum type="arabicPeriod"/>
              <a:tabLst>
                <a:tab pos="283559" algn="l"/>
              </a:tabLst>
              <a:defRPr/>
            </a:pPr>
            <a:r>
              <a:rPr lang="en-GB" altLang="en-US" sz="900" dirty="0">
                <a:solidFill>
                  <a:prstClr val="black"/>
                </a:solidFill>
                <a:latin typeface="Comic Sans MS" panose="030F0702030302020204" pitchFamily="66" charset="0"/>
                <a:ea typeface="Times New Roman" panose="02020603050405020304" pitchFamily="18" charset="0"/>
              </a:rPr>
              <a:t>What is the 4 figure grid reference for Grange farm? </a:t>
            </a:r>
            <a:endParaRPr lang="en-GB" altLang="en-US" sz="300" dirty="0">
              <a:solidFill>
                <a:prstClr val="black"/>
              </a:solidFill>
              <a:latin typeface="Calibri" panose="020F0502020204030204"/>
            </a:endParaRPr>
          </a:p>
          <a:p>
            <a:pPr marL="237398" indent="-237398" defTabSz="633062" eaLnBrk="0" fontAlgn="base" hangingPunct="0">
              <a:spcBef>
                <a:spcPct val="0"/>
              </a:spcBef>
              <a:spcAft>
                <a:spcPct val="0"/>
              </a:spcAft>
              <a:buFont typeface="+mj-lt"/>
              <a:buAutoNum type="arabicPeriod"/>
              <a:tabLst>
                <a:tab pos="283559" algn="l"/>
              </a:tabLst>
              <a:defRPr/>
            </a:pPr>
            <a:endParaRPr lang="en-GB" altLang="en-US" sz="900" dirty="0">
              <a:solidFill>
                <a:prstClr val="black"/>
              </a:solidFill>
              <a:latin typeface="Comic Sans MS" panose="030F0702030302020204" pitchFamily="66" charset="0"/>
              <a:ea typeface="Times New Roman" panose="02020603050405020304" pitchFamily="18" charset="0"/>
            </a:endParaRPr>
          </a:p>
          <a:p>
            <a:pPr marL="237398" indent="-237398" defTabSz="633062" eaLnBrk="0" fontAlgn="base" hangingPunct="0">
              <a:spcBef>
                <a:spcPct val="0"/>
              </a:spcBef>
              <a:spcAft>
                <a:spcPct val="0"/>
              </a:spcAft>
              <a:buFont typeface="+mj-lt"/>
              <a:buAutoNum type="arabicPeriod"/>
              <a:tabLst>
                <a:tab pos="283559" algn="l"/>
              </a:tabLst>
              <a:defRPr/>
            </a:pPr>
            <a:r>
              <a:rPr lang="en-GB" altLang="en-US" sz="900" dirty="0">
                <a:solidFill>
                  <a:prstClr val="black"/>
                </a:solidFill>
                <a:latin typeface="Comic Sans MS" panose="030F0702030302020204" pitchFamily="66" charset="0"/>
                <a:ea typeface="Times New Roman" panose="02020603050405020304" pitchFamily="18" charset="0"/>
              </a:rPr>
              <a:t>What is the 4 figure grid reference for the public telephone? </a:t>
            </a:r>
            <a:endParaRPr lang="en-GB" altLang="en-US" sz="300" dirty="0">
              <a:solidFill>
                <a:prstClr val="black"/>
              </a:solidFill>
              <a:latin typeface="Calibri" panose="020F0502020204030204"/>
            </a:endParaRPr>
          </a:p>
          <a:p>
            <a:pPr marL="237398" indent="-237398" defTabSz="633062" eaLnBrk="0" fontAlgn="base" hangingPunct="0">
              <a:spcBef>
                <a:spcPct val="0"/>
              </a:spcBef>
              <a:spcAft>
                <a:spcPct val="0"/>
              </a:spcAft>
              <a:buFont typeface="+mj-lt"/>
              <a:buAutoNum type="arabicPeriod"/>
              <a:tabLst>
                <a:tab pos="283559" algn="l"/>
              </a:tabLst>
              <a:defRPr/>
            </a:pPr>
            <a:endParaRPr lang="en-GB" altLang="en-US" sz="900" dirty="0">
              <a:solidFill>
                <a:prstClr val="black"/>
              </a:solidFill>
              <a:latin typeface="Comic Sans MS" panose="030F0702030302020204" pitchFamily="66" charset="0"/>
              <a:ea typeface="Times New Roman" panose="02020603050405020304" pitchFamily="18" charset="0"/>
            </a:endParaRPr>
          </a:p>
          <a:p>
            <a:pPr marL="237398" indent="-237398" defTabSz="633062" eaLnBrk="0" fontAlgn="base" hangingPunct="0">
              <a:spcBef>
                <a:spcPct val="0"/>
              </a:spcBef>
              <a:spcAft>
                <a:spcPct val="0"/>
              </a:spcAft>
              <a:buFont typeface="+mj-lt"/>
              <a:buAutoNum type="arabicPeriod"/>
              <a:tabLst>
                <a:tab pos="283559" algn="l"/>
              </a:tabLst>
              <a:defRPr/>
            </a:pPr>
            <a:r>
              <a:rPr lang="en-GB" altLang="en-US" sz="900" dirty="0">
                <a:solidFill>
                  <a:prstClr val="black"/>
                </a:solidFill>
                <a:latin typeface="Comic Sans MS" panose="030F0702030302020204" pitchFamily="66" charset="0"/>
                <a:ea typeface="Times New Roman" panose="02020603050405020304" pitchFamily="18" charset="0"/>
              </a:rPr>
              <a:t>What is the 4 figure grid reference for Westfield farm? </a:t>
            </a:r>
            <a:endParaRPr lang="en-GB" altLang="en-US" sz="300" dirty="0">
              <a:solidFill>
                <a:prstClr val="black"/>
              </a:solidFill>
              <a:latin typeface="Calibri" panose="020F0502020204030204"/>
            </a:endParaRPr>
          </a:p>
          <a:p>
            <a:pPr marL="237398" indent="-237398" defTabSz="633062" eaLnBrk="0" fontAlgn="base" hangingPunct="0">
              <a:spcBef>
                <a:spcPct val="0"/>
              </a:spcBef>
              <a:spcAft>
                <a:spcPct val="0"/>
              </a:spcAft>
              <a:buFont typeface="+mj-lt"/>
              <a:buAutoNum type="arabicPeriod"/>
              <a:tabLst>
                <a:tab pos="283559" algn="l"/>
              </a:tabLst>
              <a:defRPr/>
            </a:pPr>
            <a:endParaRPr lang="en-GB" altLang="en-US" sz="900" dirty="0">
              <a:solidFill>
                <a:prstClr val="black"/>
              </a:solidFill>
              <a:latin typeface="Comic Sans MS" panose="030F0702030302020204" pitchFamily="66" charset="0"/>
              <a:ea typeface="Times New Roman" panose="02020603050405020304" pitchFamily="18" charset="0"/>
            </a:endParaRPr>
          </a:p>
          <a:p>
            <a:pPr marL="237398" indent="-237398" defTabSz="633062" eaLnBrk="0" fontAlgn="base" hangingPunct="0">
              <a:spcBef>
                <a:spcPct val="0"/>
              </a:spcBef>
              <a:spcAft>
                <a:spcPct val="0"/>
              </a:spcAft>
              <a:buFont typeface="+mj-lt"/>
              <a:buAutoNum type="arabicPeriod"/>
              <a:tabLst>
                <a:tab pos="283559" algn="l"/>
              </a:tabLst>
              <a:defRPr/>
            </a:pPr>
            <a:r>
              <a:rPr lang="en-GB" altLang="en-US" sz="900" dirty="0">
                <a:solidFill>
                  <a:prstClr val="black"/>
                </a:solidFill>
                <a:latin typeface="Comic Sans MS" panose="030F0702030302020204" pitchFamily="66" charset="0"/>
                <a:ea typeface="Times New Roman" panose="02020603050405020304" pitchFamily="18" charset="0"/>
              </a:rPr>
              <a:t>What is the 4 figure grid reference for The Lawns? </a:t>
            </a:r>
            <a:endParaRPr lang="en-GB" altLang="en-US" sz="300" dirty="0">
              <a:solidFill>
                <a:prstClr val="black"/>
              </a:solidFill>
              <a:latin typeface="Calibri" panose="020F0502020204030204"/>
            </a:endParaRPr>
          </a:p>
          <a:p>
            <a:pPr marL="237398" indent="-237398" defTabSz="633062" eaLnBrk="0" fontAlgn="base" hangingPunct="0">
              <a:spcBef>
                <a:spcPct val="0"/>
              </a:spcBef>
              <a:spcAft>
                <a:spcPct val="0"/>
              </a:spcAft>
              <a:buFont typeface="+mj-lt"/>
              <a:buAutoNum type="arabicPeriod"/>
              <a:tabLst>
                <a:tab pos="283559" algn="l"/>
              </a:tabLst>
              <a:defRPr/>
            </a:pPr>
            <a:endParaRPr lang="en-GB" altLang="en-US" sz="900" dirty="0">
              <a:solidFill>
                <a:prstClr val="black"/>
              </a:solidFill>
              <a:latin typeface="Comic Sans MS" panose="030F0702030302020204" pitchFamily="66" charset="0"/>
              <a:ea typeface="Times New Roman" panose="02020603050405020304" pitchFamily="18" charset="0"/>
            </a:endParaRPr>
          </a:p>
          <a:p>
            <a:pPr marL="237398" indent="-237398" defTabSz="633062" eaLnBrk="0" fontAlgn="base" hangingPunct="0">
              <a:spcBef>
                <a:spcPct val="0"/>
              </a:spcBef>
              <a:spcAft>
                <a:spcPct val="0"/>
              </a:spcAft>
              <a:buFont typeface="+mj-lt"/>
              <a:buAutoNum type="arabicPeriod"/>
              <a:tabLst>
                <a:tab pos="283559" algn="l"/>
              </a:tabLst>
              <a:defRPr/>
            </a:pPr>
            <a:r>
              <a:rPr lang="en-GB" altLang="en-US" sz="900" dirty="0">
                <a:solidFill>
                  <a:prstClr val="black"/>
                </a:solidFill>
                <a:latin typeface="Comic Sans MS" panose="030F0702030302020204" pitchFamily="66" charset="0"/>
                <a:ea typeface="Times New Roman" panose="02020603050405020304" pitchFamily="18" charset="0"/>
              </a:rPr>
              <a:t>What are the names of the two farms at 0331? </a:t>
            </a:r>
            <a:endParaRPr lang="en-GB" altLang="en-US" sz="300" dirty="0">
              <a:solidFill>
                <a:prstClr val="black"/>
              </a:solidFill>
              <a:latin typeface="Calibri" panose="020F0502020204030204"/>
            </a:endParaRPr>
          </a:p>
          <a:p>
            <a:pPr marL="237398" indent="-237398" defTabSz="633062" eaLnBrk="0" fontAlgn="base" hangingPunct="0">
              <a:spcBef>
                <a:spcPct val="0"/>
              </a:spcBef>
              <a:spcAft>
                <a:spcPct val="0"/>
              </a:spcAft>
              <a:buFont typeface="+mj-lt"/>
              <a:buAutoNum type="arabicPeriod"/>
              <a:tabLst>
                <a:tab pos="283559" algn="l"/>
              </a:tabLst>
              <a:defRPr/>
            </a:pPr>
            <a:endParaRPr lang="en-GB" altLang="en-US" sz="900" dirty="0">
              <a:solidFill>
                <a:prstClr val="black"/>
              </a:solidFill>
              <a:latin typeface="Comic Sans MS" panose="030F0702030302020204" pitchFamily="66" charset="0"/>
              <a:ea typeface="Times New Roman" panose="02020603050405020304" pitchFamily="18" charset="0"/>
            </a:endParaRPr>
          </a:p>
          <a:p>
            <a:pPr marL="237398" indent="-237398" defTabSz="633062" eaLnBrk="0" fontAlgn="base" hangingPunct="0">
              <a:spcBef>
                <a:spcPct val="0"/>
              </a:spcBef>
              <a:spcAft>
                <a:spcPct val="0"/>
              </a:spcAft>
              <a:buFont typeface="+mj-lt"/>
              <a:buAutoNum type="arabicPeriod"/>
              <a:tabLst>
                <a:tab pos="283559" algn="l"/>
              </a:tabLst>
              <a:defRPr/>
            </a:pPr>
            <a:r>
              <a:rPr lang="en-GB" altLang="en-US" sz="900" dirty="0">
                <a:solidFill>
                  <a:prstClr val="black"/>
                </a:solidFill>
                <a:latin typeface="Comic Sans MS" panose="030F0702030302020204" pitchFamily="66" charset="0"/>
                <a:ea typeface="Times New Roman" panose="02020603050405020304" pitchFamily="18" charset="0"/>
              </a:rPr>
              <a:t>What village is at 0133? </a:t>
            </a:r>
            <a:endParaRPr lang="en-GB" altLang="en-US" sz="300" dirty="0">
              <a:solidFill>
                <a:prstClr val="black"/>
              </a:solidFill>
              <a:latin typeface="Calibri" panose="020F0502020204030204"/>
            </a:endParaRPr>
          </a:p>
        </p:txBody>
      </p:sp>
      <p:pic>
        <p:nvPicPr>
          <p:cNvPr id="18" name="Picture 17">
            <a:extLst>
              <a:ext uri="{FF2B5EF4-FFF2-40B4-BE49-F238E27FC236}">
                <a16:creationId xmlns:a16="http://schemas.microsoft.com/office/drawing/2014/main" id="{572A345F-74BC-4FDD-BEBF-77607FF1BE6C}"/>
              </a:ext>
            </a:extLst>
          </p:cNvPr>
          <p:cNvPicPr>
            <a:picLocks noChangeAspect="1"/>
          </p:cNvPicPr>
          <p:nvPr/>
        </p:nvPicPr>
        <p:blipFill rotWithShape="1">
          <a:blip r:embed="rId2"/>
          <a:srcRect l="26831" t="5" r="23429" b="95756"/>
          <a:stretch/>
        </p:blipFill>
        <p:spPr>
          <a:xfrm>
            <a:off x="6979653" y="229601"/>
            <a:ext cx="1688098" cy="216423"/>
          </a:xfrm>
          <a:prstGeom prst="rect">
            <a:avLst/>
          </a:prstGeom>
        </p:spPr>
      </p:pic>
      <p:sp>
        <p:nvSpPr>
          <p:cNvPr id="19" name="Rectangle 18">
            <a:extLst>
              <a:ext uri="{FF2B5EF4-FFF2-40B4-BE49-F238E27FC236}">
                <a16:creationId xmlns:a16="http://schemas.microsoft.com/office/drawing/2014/main" id="{7CE1FDCA-63BF-45FB-9D8F-9187658D60ED}"/>
              </a:ext>
            </a:extLst>
          </p:cNvPr>
          <p:cNvSpPr/>
          <p:nvPr/>
        </p:nvSpPr>
        <p:spPr>
          <a:xfrm>
            <a:off x="7213616" y="5337761"/>
            <a:ext cx="1360649" cy="22910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20" name="Rectangle 19">
            <a:extLst>
              <a:ext uri="{FF2B5EF4-FFF2-40B4-BE49-F238E27FC236}">
                <a16:creationId xmlns:a16="http://schemas.microsoft.com/office/drawing/2014/main" id="{54B01CF8-8CBA-4299-A4D6-5810F0C575B6}"/>
              </a:ext>
            </a:extLst>
          </p:cNvPr>
          <p:cNvSpPr/>
          <p:nvPr/>
        </p:nvSpPr>
        <p:spPr>
          <a:xfrm>
            <a:off x="7213616" y="5065410"/>
            <a:ext cx="1360649" cy="22910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21" name="Rectangle 20">
            <a:extLst>
              <a:ext uri="{FF2B5EF4-FFF2-40B4-BE49-F238E27FC236}">
                <a16:creationId xmlns:a16="http://schemas.microsoft.com/office/drawing/2014/main" id="{FDDDF3F3-06EE-43C1-94D7-C964BD17DBFC}"/>
              </a:ext>
            </a:extLst>
          </p:cNvPr>
          <p:cNvSpPr/>
          <p:nvPr/>
        </p:nvSpPr>
        <p:spPr>
          <a:xfrm>
            <a:off x="7213616" y="4805478"/>
            <a:ext cx="1360649" cy="22910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22" name="Rectangle 21">
            <a:extLst>
              <a:ext uri="{FF2B5EF4-FFF2-40B4-BE49-F238E27FC236}">
                <a16:creationId xmlns:a16="http://schemas.microsoft.com/office/drawing/2014/main" id="{A7D55962-F026-44A1-9DA2-BCB2758F8393}"/>
              </a:ext>
            </a:extLst>
          </p:cNvPr>
          <p:cNvSpPr/>
          <p:nvPr/>
        </p:nvSpPr>
        <p:spPr>
          <a:xfrm>
            <a:off x="7213616" y="6158081"/>
            <a:ext cx="1360649" cy="22910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23" name="Rectangle 22">
            <a:extLst>
              <a:ext uri="{FF2B5EF4-FFF2-40B4-BE49-F238E27FC236}">
                <a16:creationId xmlns:a16="http://schemas.microsoft.com/office/drawing/2014/main" id="{F1A94F75-9560-42A4-A676-92CCE56B47C0}"/>
              </a:ext>
            </a:extLst>
          </p:cNvPr>
          <p:cNvSpPr/>
          <p:nvPr/>
        </p:nvSpPr>
        <p:spPr>
          <a:xfrm>
            <a:off x="7213616" y="5885730"/>
            <a:ext cx="1360649" cy="22910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24" name="Rectangle 23">
            <a:extLst>
              <a:ext uri="{FF2B5EF4-FFF2-40B4-BE49-F238E27FC236}">
                <a16:creationId xmlns:a16="http://schemas.microsoft.com/office/drawing/2014/main" id="{C2E932D1-3D68-43FF-A695-D2BEA9AD4726}"/>
              </a:ext>
            </a:extLst>
          </p:cNvPr>
          <p:cNvSpPr/>
          <p:nvPr/>
        </p:nvSpPr>
        <p:spPr>
          <a:xfrm>
            <a:off x="7213616" y="5625798"/>
            <a:ext cx="1360649" cy="22910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25" name="Rectangle 24">
            <a:extLst>
              <a:ext uri="{FF2B5EF4-FFF2-40B4-BE49-F238E27FC236}">
                <a16:creationId xmlns:a16="http://schemas.microsoft.com/office/drawing/2014/main" id="{07E2DEB9-6BE8-4139-83A9-5C8ED6F8E78F}"/>
              </a:ext>
            </a:extLst>
          </p:cNvPr>
          <p:cNvSpPr/>
          <p:nvPr/>
        </p:nvSpPr>
        <p:spPr>
          <a:xfrm>
            <a:off x="7213616" y="6437731"/>
            <a:ext cx="1360649" cy="22910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Answer = </a:t>
            </a:r>
          </a:p>
        </p:txBody>
      </p:sp>
      <p:sp>
        <p:nvSpPr>
          <p:cNvPr id="12" name="Rectangle 2">
            <a:extLst>
              <a:ext uri="{FF2B5EF4-FFF2-40B4-BE49-F238E27FC236}">
                <a16:creationId xmlns:a16="http://schemas.microsoft.com/office/drawing/2014/main" id="{A18AE8FE-F019-48F3-8E2B-82FE116DC405}"/>
              </a:ext>
            </a:extLst>
          </p:cNvPr>
          <p:cNvSpPr>
            <a:spLocks noChangeArrowheads="1"/>
          </p:cNvSpPr>
          <p:nvPr/>
        </p:nvSpPr>
        <p:spPr bwMode="auto">
          <a:xfrm>
            <a:off x="3554772" y="80340"/>
            <a:ext cx="3268732" cy="2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26" tIns="21913" rIns="43826" bIns="21913" numCol="1" anchor="ctr" anchorCtr="0" compatLnSpc="1">
            <a:prstTxWarp prst="textNoShape">
              <a:avLst/>
            </a:prstTxWarp>
            <a:spAutoFit/>
          </a:bodyPr>
          <a:lstStyle/>
          <a:p>
            <a:pPr algn="ctr" defTabSz="438269" eaLnBrk="0" fontAlgn="base" hangingPunct="0">
              <a:spcBef>
                <a:spcPct val="0"/>
              </a:spcBef>
              <a:spcAft>
                <a:spcPct val="0"/>
              </a:spcAft>
            </a:pPr>
            <a:r>
              <a:rPr lang="en-GB" altLang="en-US" sz="1108" b="1" u="sng" dirty="0">
                <a:solidFill>
                  <a:prstClr val="black"/>
                </a:solidFill>
                <a:latin typeface="Comic Sans MS" panose="030F0702030302020204" pitchFamily="66" charset="0"/>
                <a:ea typeface="Times New Roman" panose="02020603050405020304" pitchFamily="18" charset="0"/>
              </a:rPr>
              <a:t>Map Skills – to help with task 22</a:t>
            </a:r>
            <a:endParaRPr lang="en-GB" altLang="en-US" sz="623" dirty="0">
              <a:solidFill>
                <a:prstClr val="black"/>
              </a:solidFill>
              <a:latin typeface="Calibri" panose="020F0502020204030204"/>
            </a:endParaRPr>
          </a:p>
        </p:txBody>
      </p:sp>
    </p:spTree>
    <p:extLst>
      <p:ext uri="{BB962C8B-B14F-4D97-AF65-F5344CB8AC3E}">
        <p14:creationId xmlns:p14="http://schemas.microsoft.com/office/powerpoint/2010/main" val="16517078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E05F1C8-A5B5-42E8-B252-90CDC6EE27DA}"/>
              </a:ext>
            </a:extLst>
          </p:cNvPr>
          <p:cNvPicPr>
            <a:picLocks noChangeAspect="1"/>
          </p:cNvPicPr>
          <p:nvPr/>
        </p:nvPicPr>
        <p:blipFill rotWithShape="1">
          <a:blip r:embed="rId2"/>
          <a:srcRect t="3371" b="3281"/>
          <a:stretch/>
        </p:blipFill>
        <p:spPr>
          <a:xfrm>
            <a:off x="3579856" y="71313"/>
            <a:ext cx="2869676" cy="2143033"/>
          </a:xfrm>
          <a:prstGeom prst="rect">
            <a:avLst/>
          </a:prstGeom>
        </p:spPr>
      </p:pic>
      <p:pic>
        <p:nvPicPr>
          <p:cNvPr id="12" name="Picture 11">
            <a:extLst>
              <a:ext uri="{FF2B5EF4-FFF2-40B4-BE49-F238E27FC236}">
                <a16:creationId xmlns:a16="http://schemas.microsoft.com/office/drawing/2014/main" id="{5D544CEC-3A5E-4ACA-9257-16D971758133}"/>
              </a:ext>
            </a:extLst>
          </p:cNvPr>
          <p:cNvPicPr>
            <a:picLocks noChangeAspect="1"/>
          </p:cNvPicPr>
          <p:nvPr/>
        </p:nvPicPr>
        <p:blipFill rotWithShape="1">
          <a:blip r:embed="rId3"/>
          <a:srcRect l="68614" t="17839" r="6737" b="24334"/>
          <a:stretch/>
        </p:blipFill>
        <p:spPr>
          <a:xfrm>
            <a:off x="6269096" y="4472693"/>
            <a:ext cx="1140273" cy="2139991"/>
          </a:xfrm>
          <a:prstGeom prst="rect">
            <a:avLst/>
          </a:prstGeom>
        </p:spPr>
      </p:pic>
      <p:sp>
        <p:nvSpPr>
          <p:cNvPr id="13" name="Rectangle 12">
            <a:extLst>
              <a:ext uri="{FF2B5EF4-FFF2-40B4-BE49-F238E27FC236}">
                <a16:creationId xmlns:a16="http://schemas.microsoft.com/office/drawing/2014/main" id="{D4667B3C-9D93-4A26-A3A8-F54EC780481E}"/>
              </a:ext>
            </a:extLst>
          </p:cNvPr>
          <p:cNvSpPr/>
          <p:nvPr/>
        </p:nvSpPr>
        <p:spPr>
          <a:xfrm>
            <a:off x="7421035" y="4935856"/>
            <a:ext cx="1051400" cy="784830"/>
          </a:xfrm>
          <a:prstGeom prst="rect">
            <a:avLst/>
          </a:prstGeom>
        </p:spPr>
        <p:txBody>
          <a:bodyPr wrap="square">
            <a:spAutoFit/>
          </a:bodyPr>
          <a:lstStyle/>
          <a:p>
            <a:pPr algn="ctr" defTabSz="633062" eaLnBrk="0" fontAlgn="base" hangingPunct="0">
              <a:spcBef>
                <a:spcPct val="0"/>
              </a:spcBef>
              <a:spcAft>
                <a:spcPct val="0"/>
              </a:spcAft>
              <a:tabLst>
                <a:tab pos="283559" algn="l"/>
              </a:tabLst>
              <a:defRPr/>
            </a:pPr>
            <a:r>
              <a:rPr lang="en-GB" altLang="en-US" sz="900" b="1" dirty="0">
                <a:solidFill>
                  <a:prstClr val="black"/>
                </a:solidFill>
                <a:latin typeface="Comic Sans MS" panose="030F0702030302020204" pitchFamily="66" charset="0"/>
                <a:ea typeface="Times New Roman" panose="02020603050405020304" pitchFamily="18" charset="0"/>
              </a:rPr>
              <a:t>TASK - </a:t>
            </a:r>
            <a:r>
              <a:rPr lang="en-GB" altLang="en-US" sz="900" dirty="0">
                <a:solidFill>
                  <a:prstClr val="black"/>
                </a:solidFill>
                <a:latin typeface="Comic Sans MS" panose="030F0702030302020204" pitchFamily="66" charset="0"/>
                <a:ea typeface="Times New Roman" panose="02020603050405020304" pitchFamily="18" charset="0"/>
              </a:rPr>
              <a:t>Match the grid references to the correct letter</a:t>
            </a:r>
            <a:endParaRPr lang="en-GB" altLang="en-US" sz="300" dirty="0">
              <a:solidFill>
                <a:prstClr val="black"/>
              </a:solidFill>
              <a:latin typeface="Calibri" panose="020F0502020204030204"/>
            </a:endParaRPr>
          </a:p>
        </p:txBody>
      </p:sp>
      <p:sp>
        <p:nvSpPr>
          <p:cNvPr id="14" name="Bent-Up Arrow 6">
            <a:extLst>
              <a:ext uri="{FF2B5EF4-FFF2-40B4-BE49-F238E27FC236}">
                <a16:creationId xmlns:a16="http://schemas.microsoft.com/office/drawing/2014/main" id="{27287851-96C6-4AA5-856E-9B93ABBA903F}"/>
              </a:ext>
            </a:extLst>
          </p:cNvPr>
          <p:cNvSpPr/>
          <p:nvPr/>
        </p:nvSpPr>
        <p:spPr>
          <a:xfrm rot="5400000" flipV="1">
            <a:off x="7460696" y="5806453"/>
            <a:ext cx="596873" cy="491687"/>
          </a:xfrm>
          <a:prstGeom prst="bentUpArrow">
            <a:avLst>
              <a:gd name="adj1" fmla="val 8786"/>
              <a:gd name="adj2" fmla="val 12839"/>
              <a:gd name="adj3" fmla="val 141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33062"/>
            <a:endParaRPr lang="en-GB" sz="1247">
              <a:solidFill>
                <a:prstClr val="white"/>
              </a:solidFill>
              <a:latin typeface="Calibri" panose="020F0502020204030204"/>
            </a:endParaRPr>
          </a:p>
        </p:txBody>
      </p:sp>
      <p:pic>
        <p:nvPicPr>
          <p:cNvPr id="15" name="Picture 14">
            <a:extLst>
              <a:ext uri="{FF2B5EF4-FFF2-40B4-BE49-F238E27FC236}">
                <a16:creationId xmlns:a16="http://schemas.microsoft.com/office/drawing/2014/main" id="{1C6E4781-C127-49DB-BE84-E2E65D40D5C4}"/>
              </a:ext>
            </a:extLst>
          </p:cNvPr>
          <p:cNvPicPr>
            <a:picLocks noChangeAspect="1"/>
          </p:cNvPicPr>
          <p:nvPr/>
        </p:nvPicPr>
        <p:blipFill>
          <a:blip r:embed="rId4"/>
          <a:stretch>
            <a:fillRect/>
          </a:stretch>
        </p:blipFill>
        <p:spPr>
          <a:xfrm>
            <a:off x="3579856" y="2215263"/>
            <a:ext cx="2738643" cy="2065586"/>
          </a:xfrm>
          <a:prstGeom prst="rect">
            <a:avLst/>
          </a:prstGeom>
        </p:spPr>
      </p:pic>
      <p:sp>
        <p:nvSpPr>
          <p:cNvPr id="16" name="Rectangle 15">
            <a:extLst>
              <a:ext uri="{FF2B5EF4-FFF2-40B4-BE49-F238E27FC236}">
                <a16:creationId xmlns:a16="http://schemas.microsoft.com/office/drawing/2014/main" id="{8B58E17D-DC5E-48B6-A925-DDF16391A88E}"/>
              </a:ext>
            </a:extLst>
          </p:cNvPr>
          <p:cNvSpPr/>
          <p:nvPr/>
        </p:nvSpPr>
        <p:spPr>
          <a:xfrm>
            <a:off x="6598249" y="878573"/>
            <a:ext cx="2013896" cy="2631490"/>
          </a:xfrm>
          <a:prstGeom prst="rect">
            <a:avLst/>
          </a:prstGeom>
        </p:spPr>
        <p:txBody>
          <a:bodyPr wrap="square">
            <a:spAutoFit/>
          </a:bodyPr>
          <a:lstStyle/>
          <a:p>
            <a:pPr defTabSz="633062" eaLnBrk="0" fontAlgn="base" hangingPunct="0">
              <a:spcBef>
                <a:spcPct val="0"/>
              </a:spcBef>
              <a:spcAft>
                <a:spcPct val="0"/>
              </a:spcAft>
              <a:tabLst>
                <a:tab pos="283559" algn="l"/>
              </a:tabLst>
              <a:defRPr/>
            </a:pPr>
            <a:r>
              <a:rPr lang="en-GB" altLang="en-US" sz="900" dirty="0">
                <a:solidFill>
                  <a:prstClr val="black"/>
                </a:solidFill>
                <a:latin typeface="Comic Sans MS" panose="030F0702030302020204" pitchFamily="66" charset="0"/>
                <a:ea typeface="Times New Roman" panose="02020603050405020304" pitchFamily="18" charset="0"/>
              </a:rPr>
              <a:t>The easiest way to work out how far across/up the square you are is to imagine that the square is split into decimal points – e.g. half way across would be .5</a:t>
            </a:r>
          </a:p>
          <a:p>
            <a:pPr defTabSz="633062" eaLnBrk="0" fontAlgn="base" hangingPunct="0">
              <a:spcBef>
                <a:spcPct val="0"/>
              </a:spcBef>
              <a:spcAft>
                <a:spcPct val="0"/>
              </a:spcAft>
              <a:tabLst>
                <a:tab pos="283559" algn="l"/>
              </a:tabLst>
              <a:defRPr/>
            </a:pPr>
            <a:endParaRPr lang="en-GB" altLang="en-US" sz="600" dirty="0">
              <a:solidFill>
                <a:prstClr val="black"/>
              </a:solidFill>
              <a:latin typeface="Comic Sans MS" panose="030F0702030302020204" pitchFamily="66" charset="0"/>
            </a:endParaRPr>
          </a:p>
          <a:p>
            <a:pPr defTabSz="633062" eaLnBrk="0" fontAlgn="base" hangingPunct="0">
              <a:spcBef>
                <a:spcPct val="0"/>
              </a:spcBef>
              <a:spcAft>
                <a:spcPct val="0"/>
              </a:spcAft>
              <a:tabLst>
                <a:tab pos="283559" algn="l"/>
              </a:tabLst>
              <a:defRPr/>
            </a:pPr>
            <a:r>
              <a:rPr lang="en-GB" altLang="en-US" sz="900" dirty="0">
                <a:solidFill>
                  <a:prstClr val="black"/>
                </a:solidFill>
                <a:latin typeface="Comic Sans MS" panose="030F0702030302020204" pitchFamily="66" charset="0"/>
              </a:rPr>
              <a:t>e.g. the Car Park here would be:</a:t>
            </a:r>
          </a:p>
          <a:p>
            <a:pPr algn="ctr" defTabSz="633062" eaLnBrk="0" fontAlgn="base" hangingPunct="0">
              <a:spcBef>
                <a:spcPct val="0"/>
              </a:spcBef>
              <a:spcAft>
                <a:spcPct val="0"/>
              </a:spcAft>
              <a:tabLst>
                <a:tab pos="283559" algn="l"/>
              </a:tabLst>
              <a:defRPr/>
            </a:pPr>
            <a:endParaRPr lang="en-GB" altLang="en-US" sz="900" u="sng" dirty="0">
              <a:solidFill>
                <a:prstClr val="black"/>
              </a:solidFill>
              <a:latin typeface="Comic Sans MS" panose="030F0702030302020204" pitchFamily="66" charset="0"/>
            </a:endParaRPr>
          </a:p>
          <a:p>
            <a:pPr algn="ctr" defTabSz="633062" eaLnBrk="0" fontAlgn="base" hangingPunct="0">
              <a:spcBef>
                <a:spcPct val="0"/>
              </a:spcBef>
              <a:spcAft>
                <a:spcPct val="0"/>
              </a:spcAft>
              <a:tabLst>
                <a:tab pos="283559" algn="l"/>
              </a:tabLst>
              <a:defRPr/>
            </a:pPr>
            <a:r>
              <a:rPr lang="en-GB" altLang="en-US" sz="900" u="sng" dirty="0">
                <a:solidFill>
                  <a:prstClr val="black"/>
                </a:solidFill>
                <a:latin typeface="Comic Sans MS" panose="030F0702030302020204" pitchFamily="66" charset="0"/>
              </a:rPr>
              <a:t>13</a:t>
            </a:r>
            <a:r>
              <a:rPr lang="en-GB" altLang="en-US" sz="900" b="1" dirty="0">
                <a:solidFill>
                  <a:prstClr val="black"/>
                </a:solidFill>
                <a:latin typeface="Comic Sans MS" panose="030F0702030302020204" pitchFamily="66" charset="0"/>
              </a:rPr>
              <a:t>2</a:t>
            </a:r>
            <a:r>
              <a:rPr lang="en-GB" altLang="en-US" sz="900" dirty="0">
                <a:solidFill>
                  <a:prstClr val="black"/>
                </a:solidFill>
                <a:latin typeface="Comic Sans MS" panose="030F0702030302020204" pitchFamily="66" charset="0"/>
              </a:rPr>
              <a:t> </a:t>
            </a:r>
            <a:r>
              <a:rPr lang="en-GB" altLang="en-US" sz="900" u="sng" dirty="0">
                <a:solidFill>
                  <a:prstClr val="black"/>
                </a:solidFill>
                <a:latin typeface="Comic Sans MS" panose="030F0702030302020204" pitchFamily="66" charset="0"/>
              </a:rPr>
              <a:t>16</a:t>
            </a:r>
            <a:r>
              <a:rPr lang="en-GB" altLang="en-US" sz="900" b="1" dirty="0">
                <a:solidFill>
                  <a:prstClr val="black"/>
                </a:solidFill>
                <a:latin typeface="Comic Sans MS" panose="030F0702030302020204" pitchFamily="66" charset="0"/>
              </a:rPr>
              <a:t>8</a:t>
            </a:r>
          </a:p>
          <a:p>
            <a:pPr defTabSz="633062" eaLnBrk="0" fontAlgn="base" hangingPunct="0">
              <a:spcBef>
                <a:spcPct val="0"/>
              </a:spcBef>
              <a:spcAft>
                <a:spcPct val="0"/>
              </a:spcAft>
              <a:tabLst>
                <a:tab pos="283559" algn="l"/>
              </a:tabLst>
              <a:defRPr/>
            </a:pPr>
            <a:endParaRPr lang="en-GB" altLang="en-US" sz="600" b="1" dirty="0">
              <a:solidFill>
                <a:prstClr val="black"/>
              </a:solidFill>
              <a:latin typeface="Comic Sans MS" panose="030F0702030302020204" pitchFamily="66" charset="0"/>
            </a:endParaRPr>
          </a:p>
          <a:p>
            <a:pPr defTabSz="633062" eaLnBrk="0" fontAlgn="base" hangingPunct="0">
              <a:spcBef>
                <a:spcPct val="0"/>
              </a:spcBef>
              <a:spcAft>
                <a:spcPct val="0"/>
              </a:spcAft>
              <a:tabLst>
                <a:tab pos="283559" algn="l"/>
              </a:tabLst>
              <a:defRPr/>
            </a:pPr>
            <a:r>
              <a:rPr lang="en-GB" altLang="en-US" sz="900" dirty="0">
                <a:solidFill>
                  <a:prstClr val="black"/>
                </a:solidFill>
                <a:latin typeface="Comic Sans MS" panose="030F0702030302020204" pitchFamily="66" charset="0"/>
              </a:rPr>
              <a:t>The </a:t>
            </a:r>
            <a:r>
              <a:rPr lang="en-GB" altLang="en-US" sz="900" u="sng" dirty="0">
                <a:solidFill>
                  <a:prstClr val="black"/>
                </a:solidFill>
                <a:latin typeface="Comic Sans MS" panose="030F0702030302020204" pitchFamily="66" charset="0"/>
              </a:rPr>
              <a:t>underlined</a:t>
            </a:r>
            <a:r>
              <a:rPr lang="en-GB" altLang="en-US" sz="900" dirty="0">
                <a:solidFill>
                  <a:prstClr val="black"/>
                </a:solidFill>
                <a:latin typeface="Comic Sans MS" panose="030F0702030302020204" pitchFamily="66" charset="0"/>
              </a:rPr>
              <a:t> numbers are the 4 figure grid reference – 1316 – they give us the square.</a:t>
            </a:r>
          </a:p>
          <a:p>
            <a:pPr defTabSz="633062" eaLnBrk="0" fontAlgn="base" hangingPunct="0">
              <a:spcBef>
                <a:spcPct val="0"/>
              </a:spcBef>
              <a:spcAft>
                <a:spcPct val="0"/>
              </a:spcAft>
              <a:tabLst>
                <a:tab pos="283559" algn="l"/>
              </a:tabLst>
              <a:defRPr/>
            </a:pPr>
            <a:endParaRPr lang="en-GB" altLang="en-US" sz="900" dirty="0">
              <a:solidFill>
                <a:prstClr val="black"/>
              </a:solidFill>
              <a:latin typeface="Comic Sans MS" panose="030F0702030302020204" pitchFamily="66" charset="0"/>
            </a:endParaRPr>
          </a:p>
          <a:p>
            <a:pPr defTabSz="633062" eaLnBrk="0" fontAlgn="base" hangingPunct="0">
              <a:spcBef>
                <a:spcPct val="0"/>
              </a:spcBef>
              <a:spcAft>
                <a:spcPct val="0"/>
              </a:spcAft>
              <a:tabLst>
                <a:tab pos="283559" algn="l"/>
              </a:tabLst>
              <a:defRPr/>
            </a:pPr>
            <a:r>
              <a:rPr lang="en-GB" altLang="en-US" sz="900" dirty="0">
                <a:solidFill>
                  <a:prstClr val="black"/>
                </a:solidFill>
                <a:latin typeface="Comic Sans MS" panose="030F0702030302020204" pitchFamily="66" charset="0"/>
              </a:rPr>
              <a:t>The </a:t>
            </a:r>
            <a:r>
              <a:rPr lang="en-GB" altLang="en-US" sz="900" b="1" dirty="0">
                <a:solidFill>
                  <a:prstClr val="black"/>
                </a:solidFill>
                <a:latin typeface="Comic Sans MS" panose="030F0702030302020204" pitchFamily="66" charset="0"/>
              </a:rPr>
              <a:t>bold </a:t>
            </a:r>
            <a:r>
              <a:rPr lang="en-GB" altLang="en-US" sz="900" dirty="0">
                <a:solidFill>
                  <a:prstClr val="black"/>
                </a:solidFill>
                <a:latin typeface="Comic Sans MS" panose="030F0702030302020204" pitchFamily="66" charset="0"/>
              </a:rPr>
              <a:t>numbers are the numbers to get the point within the square. In this case:</a:t>
            </a:r>
          </a:p>
          <a:p>
            <a:pPr defTabSz="633062" eaLnBrk="0" fontAlgn="base" hangingPunct="0">
              <a:spcBef>
                <a:spcPct val="0"/>
              </a:spcBef>
              <a:spcAft>
                <a:spcPct val="0"/>
              </a:spcAft>
              <a:tabLst>
                <a:tab pos="283559" algn="l"/>
              </a:tabLst>
              <a:defRPr/>
            </a:pPr>
            <a:endParaRPr lang="en-GB" altLang="en-US" sz="900" dirty="0">
              <a:solidFill>
                <a:prstClr val="black"/>
              </a:solidFill>
              <a:latin typeface="Comic Sans MS" panose="030F0702030302020204" pitchFamily="66" charset="0"/>
            </a:endParaRPr>
          </a:p>
          <a:p>
            <a:pPr algn="ctr" defTabSz="633062" eaLnBrk="0" fontAlgn="base" hangingPunct="0">
              <a:spcBef>
                <a:spcPct val="0"/>
              </a:spcBef>
              <a:spcAft>
                <a:spcPct val="0"/>
              </a:spcAft>
              <a:tabLst>
                <a:tab pos="283559" algn="l"/>
              </a:tabLst>
              <a:defRPr/>
            </a:pPr>
            <a:r>
              <a:rPr lang="en-GB" altLang="en-US" sz="900" dirty="0">
                <a:solidFill>
                  <a:prstClr val="black"/>
                </a:solidFill>
                <a:latin typeface="Comic Sans MS" panose="030F0702030302020204" pitchFamily="66" charset="0"/>
              </a:rPr>
              <a:t> </a:t>
            </a:r>
            <a:r>
              <a:rPr lang="en-GB" altLang="en-US" sz="900" b="1" dirty="0">
                <a:solidFill>
                  <a:prstClr val="black"/>
                </a:solidFill>
                <a:latin typeface="Comic Sans MS" panose="030F0702030302020204" pitchFamily="66" charset="0"/>
              </a:rPr>
              <a:t>2 8</a:t>
            </a:r>
            <a:endParaRPr lang="en-GB" altLang="en-US" sz="900" b="1" dirty="0">
              <a:solidFill>
                <a:prstClr val="black"/>
              </a:solidFill>
              <a:latin typeface="Calibri" panose="020F0502020204030204"/>
            </a:endParaRPr>
          </a:p>
        </p:txBody>
      </p:sp>
      <p:sp>
        <p:nvSpPr>
          <p:cNvPr id="17" name="Bent-Up Arrow 9">
            <a:extLst>
              <a:ext uri="{FF2B5EF4-FFF2-40B4-BE49-F238E27FC236}">
                <a16:creationId xmlns:a16="http://schemas.microsoft.com/office/drawing/2014/main" id="{4F79E553-589D-4BD2-81FD-3C3FB550DA3C}"/>
              </a:ext>
            </a:extLst>
          </p:cNvPr>
          <p:cNvSpPr/>
          <p:nvPr/>
        </p:nvSpPr>
        <p:spPr>
          <a:xfrm rot="5400000" flipV="1">
            <a:off x="6599751" y="3232286"/>
            <a:ext cx="192220" cy="585649"/>
          </a:xfrm>
          <a:prstGeom prst="bentUpArrow">
            <a:avLst>
              <a:gd name="adj1" fmla="val 25990"/>
              <a:gd name="adj2" fmla="val 32501"/>
              <a:gd name="adj3" fmla="val 3385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33062"/>
            <a:endParaRPr lang="en-GB" sz="1247">
              <a:solidFill>
                <a:prstClr val="white"/>
              </a:solidFill>
              <a:latin typeface="Calibri" panose="020F0502020204030204"/>
            </a:endParaRPr>
          </a:p>
        </p:txBody>
      </p:sp>
      <p:pic>
        <p:nvPicPr>
          <p:cNvPr id="18" name="Picture 17">
            <a:extLst>
              <a:ext uri="{FF2B5EF4-FFF2-40B4-BE49-F238E27FC236}">
                <a16:creationId xmlns:a16="http://schemas.microsoft.com/office/drawing/2014/main" id="{3862F3C7-98BF-46C6-85D4-7F960CD6C420}"/>
              </a:ext>
            </a:extLst>
          </p:cNvPr>
          <p:cNvPicPr>
            <a:picLocks noChangeAspect="1"/>
          </p:cNvPicPr>
          <p:nvPr/>
        </p:nvPicPr>
        <p:blipFill>
          <a:blip r:embed="rId5"/>
          <a:stretch>
            <a:fillRect/>
          </a:stretch>
        </p:blipFill>
        <p:spPr>
          <a:xfrm>
            <a:off x="3678705" y="4280848"/>
            <a:ext cx="2590391" cy="2505839"/>
          </a:xfrm>
          <a:prstGeom prst="rect">
            <a:avLst/>
          </a:prstGeom>
        </p:spPr>
      </p:pic>
      <p:sp>
        <p:nvSpPr>
          <p:cNvPr id="19" name="Rectangle 18">
            <a:extLst>
              <a:ext uri="{FF2B5EF4-FFF2-40B4-BE49-F238E27FC236}">
                <a16:creationId xmlns:a16="http://schemas.microsoft.com/office/drawing/2014/main" id="{750EBDB0-58AE-4B97-B07F-59D0D44FBF9A}"/>
              </a:ext>
            </a:extLst>
          </p:cNvPr>
          <p:cNvSpPr/>
          <p:nvPr/>
        </p:nvSpPr>
        <p:spPr>
          <a:xfrm>
            <a:off x="6449532" y="5576104"/>
            <a:ext cx="878191" cy="24299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20" name="Rectangle 19">
            <a:extLst>
              <a:ext uri="{FF2B5EF4-FFF2-40B4-BE49-F238E27FC236}">
                <a16:creationId xmlns:a16="http://schemas.microsoft.com/office/drawing/2014/main" id="{2C7D9EF2-E688-42C1-B293-92D35F059465}"/>
              </a:ext>
            </a:extLst>
          </p:cNvPr>
          <p:cNvSpPr/>
          <p:nvPr/>
        </p:nvSpPr>
        <p:spPr>
          <a:xfrm>
            <a:off x="6449532" y="5819102"/>
            <a:ext cx="878191" cy="24299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21" name="Rectangle 20">
            <a:extLst>
              <a:ext uri="{FF2B5EF4-FFF2-40B4-BE49-F238E27FC236}">
                <a16:creationId xmlns:a16="http://schemas.microsoft.com/office/drawing/2014/main" id="{3AF3719D-0CE7-4DB0-9728-CB323551E042}"/>
              </a:ext>
            </a:extLst>
          </p:cNvPr>
          <p:cNvSpPr/>
          <p:nvPr/>
        </p:nvSpPr>
        <p:spPr>
          <a:xfrm>
            <a:off x="6449532" y="6064510"/>
            <a:ext cx="878191" cy="24299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22" name="Rectangle 21">
            <a:extLst>
              <a:ext uri="{FF2B5EF4-FFF2-40B4-BE49-F238E27FC236}">
                <a16:creationId xmlns:a16="http://schemas.microsoft.com/office/drawing/2014/main" id="{785B5EF6-928F-4B7A-BBCF-09BD3561097D}"/>
              </a:ext>
            </a:extLst>
          </p:cNvPr>
          <p:cNvSpPr/>
          <p:nvPr/>
        </p:nvSpPr>
        <p:spPr>
          <a:xfrm>
            <a:off x="6449532" y="6307509"/>
            <a:ext cx="878191" cy="24299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23" name="Rectangle 2">
            <a:extLst>
              <a:ext uri="{FF2B5EF4-FFF2-40B4-BE49-F238E27FC236}">
                <a16:creationId xmlns:a16="http://schemas.microsoft.com/office/drawing/2014/main" id="{4C16E46C-FC85-44FD-91FD-4873CADB60DD}"/>
              </a:ext>
            </a:extLst>
          </p:cNvPr>
          <p:cNvSpPr>
            <a:spLocks noChangeArrowheads="1"/>
          </p:cNvSpPr>
          <p:nvPr/>
        </p:nvSpPr>
        <p:spPr bwMode="auto">
          <a:xfrm>
            <a:off x="7129334" y="68848"/>
            <a:ext cx="1482811" cy="385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26" tIns="21913" rIns="43826" bIns="21913" numCol="1" anchor="ctr" anchorCtr="0" compatLnSpc="1">
            <a:prstTxWarp prst="textNoShape">
              <a:avLst/>
            </a:prstTxWarp>
            <a:spAutoFit/>
          </a:bodyPr>
          <a:lstStyle/>
          <a:p>
            <a:pPr algn="r" defTabSz="438269" eaLnBrk="0" fontAlgn="base" hangingPunct="0">
              <a:spcBef>
                <a:spcPct val="0"/>
              </a:spcBef>
              <a:spcAft>
                <a:spcPct val="0"/>
              </a:spcAft>
            </a:pPr>
            <a:r>
              <a:rPr lang="en-GB" altLang="en-US" sz="1108" b="1" u="sng" dirty="0">
                <a:solidFill>
                  <a:prstClr val="black"/>
                </a:solidFill>
                <a:latin typeface="Comic Sans MS" panose="030F0702030302020204" pitchFamily="66" charset="0"/>
                <a:ea typeface="Times New Roman" panose="02020603050405020304" pitchFamily="18" charset="0"/>
              </a:rPr>
              <a:t>Map Skills – to help with task 22</a:t>
            </a:r>
            <a:endParaRPr lang="en-GB" altLang="en-US" sz="623" dirty="0">
              <a:solidFill>
                <a:prstClr val="black"/>
              </a:solidFill>
              <a:latin typeface="Calibri" panose="020F0502020204030204"/>
            </a:endParaRPr>
          </a:p>
        </p:txBody>
      </p:sp>
    </p:spTree>
    <p:extLst>
      <p:ext uri="{BB962C8B-B14F-4D97-AF65-F5344CB8AC3E}">
        <p14:creationId xmlns:p14="http://schemas.microsoft.com/office/powerpoint/2010/main" val="31004289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3858952" y="916462"/>
          <a:ext cx="4486154" cy="794473"/>
        </p:xfrm>
        <a:graphic>
          <a:graphicData uri="http://schemas.openxmlformats.org/drawingml/2006/table">
            <a:tbl>
              <a:tblPr>
                <a:tableStyleId>{5C22544A-7EE6-4342-B048-85BDC9FD1C3A}</a:tableStyleId>
              </a:tblPr>
              <a:tblGrid>
                <a:gridCol w="872308">
                  <a:extLst>
                    <a:ext uri="{9D8B030D-6E8A-4147-A177-3AD203B41FA5}">
                      <a16:colId xmlns:a16="http://schemas.microsoft.com/office/drawing/2014/main" val="20000"/>
                    </a:ext>
                  </a:extLst>
                </a:gridCol>
                <a:gridCol w="1370769">
                  <a:extLst>
                    <a:ext uri="{9D8B030D-6E8A-4147-A177-3AD203B41FA5}">
                      <a16:colId xmlns:a16="http://schemas.microsoft.com/office/drawing/2014/main" val="20001"/>
                    </a:ext>
                  </a:extLst>
                </a:gridCol>
                <a:gridCol w="872308">
                  <a:extLst>
                    <a:ext uri="{9D8B030D-6E8A-4147-A177-3AD203B41FA5}">
                      <a16:colId xmlns:a16="http://schemas.microsoft.com/office/drawing/2014/main" val="20002"/>
                    </a:ext>
                  </a:extLst>
                </a:gridCol>
                <a:gridCol w="1370769">
                  <a:extLst>
                    <a:ext uri="{9D8B030D-6E8A-4147-A177-3AD203B41FA5}">
                      <a16:colId xmlns:a16="http://schemas.microsoft.com/office/drawing/2014/main" val="20003"/>
                    </a:ext>
                  </a:extLst>
                </a:gridCol>
              </a:tblGrid>
              <a:tr h="264824">
                <a:tc>
                  <a:txBody>
                    <a:bodyPr/>
                    <a:lstStyle/>
                    <a:p>
                      <a:pPr algn="ctr">
                        <a:spcAft>
                          <a:spcPts val="0"/>
                        </a:spcAft>
                      </a:pPr>
                      <a:r>
                        <a:rPr lang="en-GB" sz="1300" dirty="0">
                          <a:effectLst/>
                        </a:rPr>
                        <a:t>276704  </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300" dirty="0">
                        <a:effectLst/>
                        <a:latin typeface="Times New Roman" panose="02020603050405020304" pitchFamily="18" charset="0"/>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1300" dirty="0">
                          <a:effectLst/>
                        </a:rPr>
                        <a:t>283692</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300" dirty="0">
                        <a:effectLst/>
                        <a:latin typeface="Times New Roman" panose="02020603050405020304" pitchFamily="18" charset="0"/>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64824">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300" dirty="0">
                          <a:effectLst/>
                        </a:rPr>
                        <a:t>285715  </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300" dirty="0">
                        <a:effectLst/>
                        <a:latin typeface="Times New Roman" panose="02020603050405020304" pitchFamily="18" charset="0"/>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300" dirty="0">
                          <a:effectLst/>
                        </a:rPr>
                        <a:t>288717</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300" dirty="0">
                        <a:effectLst/>
                        <a:latin typeface="Times New Roman" panose="02020603050405020304" pitchFamily="18" charset="0"/>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64824">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300" dirty="0">
                          <a:effectLst/>
                        </a:rPr>
                        <a:t>272693  </a:t>
                      </a:r>
                      <a:endParaRPr lang="en-GB" sz="1300" dirty="0">
                        <a:effectLst/>
                        <a:latin typeface="Times New Roman" panose="02020603050405020304" pitchFamily="18" charset="0"/>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300" dirty="0">
                        <a:effectLst/>
                        <a:latin typeface="Times New Roman" panose="02020603050405020304" pitchFamily="18" charset="0"/>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300" dirty="0">
                          <a:effectLst/>
                        </a:rPr>
                        <a:t>285705</a:t>
                      </a:r>
                      <a:endParaRPr lang="en-GB" sz="1300" dirty="0">
                        <a:effectLst/>
                        <a:latin typeface="Times New Roman" panose="02020603050405020304" pitchFamily="18" charset="0"/>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300" dirty="0">
                        <a:effectLst/>
                        <a:latin typeface="Times New Roman" panose="02020603050405020304" pitchFamily="18" charset="0"/>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8" name="Object 7"/>
          <p:cNvGraphicFramePr>
            <a:graphicFrameLocks noChangeAspect="1"/>
          </p:cNvGraphicFramePr>
          <p:nvPr/>
        </p:nvGraphicFramePr>
        <p:xfrm>
          <a:off x="3732429" y="2026697"/>
          <a:ext cx="3038841" cy="2892669"/>
        </p:xfrm>
        <a:graphic>
          <a:graphicData uri="http://schemas.openxmlformats.org/presentationml/2006/ole">
            <mc:AlternateContent xmlns:mc="http://schemas.openxmlformats.org/markup-compatibility/2006">
              <mc:Choice xmlns:v="urn:schemas-microsoft-com:vml" Requires="v">
                <p:oleObj spid="_x0000_s1026" r:id="rId3" imgW="6087805" imgH="5795122" progId="PaintShopPro">
                  <p:embed/>
                </p:oleObj>
              </mc:Choice>
              <mc:Fallback>
                <p:oleObj r:id="rId3" imgW="6087805" imgH="5795122" progId="PaintShopPro">
                  <p:embed/>
                  <p:pic>
                    <p:nvPicPr>
                      <p:cNvPr id="8"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2429" y="2026697"/>
                        <a:ext cx="3038841" cy="28926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0"/>
          <p:cNvSpPr/>
          <p:nvPr/>
        </p:nvSpPr>
        <p:spPr>
          <a:xfrm>
            <a:off x="3781961" y="5235129"/>
            <a:ext cx="4593862" cy="539828"/>
          </a:xfrm>
          <a:prstGeom prst="rect">
            <a:avLst/>
          </a:prstGeom>
        </p:spPr>
        <p:txBody>
          <a:bodyPr wrap="square">
            <a:spAutoFit/>
          </a:bodyPr>
          <a:lstStyle/>
          <a:p>
            <a:pPr defTabSz="633062" eaLnBrk="0" fontAlgn="base" hangingPunct="0">
              <a:spcBef>
                <a:spcPct val="0"/>
              </a:spcBef>
              <a:spcAft>
                <a:spcPct val="0"/>
              </a:spcAft>
            </a:pPr>
            <a:r>
              <a:rPr lang="en-GB" altLang="en-US" sz="1661" dirty="0">
                <a:solidFill>
                  <a:prstClr val="black"/>
                </a:solidFill>
                <a:latin typeface="Comic Sans MS" panose="030F0702030302020204" pitchFamily="66" charset="0"/>
                <a:ea typeface="Times New Roman" panose="02020603050405020304" pitchFamily="18" charset="0"/>
                <a:sym typeface="Wingdings" panose="05000000000000000000" pitchFamily="2" charset="2"/>
              </a:rPr>
              <a:t></a:t>
            </a:r>
            <a:r>
              <a:rPr lang="en-GB" altLang="en-US" sz="1247" dirty="0">
                <a:solidFill>
                  <a:prstClr val="black"/>
                </a:solidFill>
                <a:latin typeface="Comic Sans MS" panose="030F0702030302020204" pitchFamily="66" charset="0"/>
                <a:ea typeface="Times New Roman" panose="02020603050405020304" pitchFamily="18" charset="0"/>
              </a:rPr>
              <a:t> </a:t>
            </a:r>
            <a:r>
              <a:rPr lang="en-GB" altLang="en-US" sz="1247" dirty="0">
                <a:solidFill>
                  <a:prstClr val="black"/>
                </a:solidFill>
                <a:latin typeface="Comic Sans MS" panose="030F0702030302020204" pitchFamily="66" charset="0"/>
                <a:ea typeface="Times New Roman" panose="02020603050405020304" pitchFamily="18" charset="0"/>
                <a:sym typeface="Wingdings" panose="05000000000000000000" pitchFamily="2" charset="2"/>
              </a:rPr>
              <a:t>Write six-figure grid references for the following map features.</a:t>
            </a:r>
            <a:endParaRPr lang="en-GB" altLang="en-US" sz="485" dirty="0">
              <a:solidFill>
                <a:prstClr val="black"/>
              </a:solidFill>
              <a:latin typeface="Comic Sans MS" panose="030F0702030302020204" pitchFamily="66" charset="0"/>
              <a:sym typeface="Wingdings" panose="05000000000000000000" pitchFamily="2" charset="2"/>
            </a:endParaRPr>
          </a:p>
        </p:txBody>
      </p:sp>
      <p:sp>
        <p:nvSpPr>
          <p:cNvPr id="12" name="Rectangle 11"/>
          <p:cNvSpPr/>
          <p:nvPr/>
        </p:nvSpPr>
        <p:spPr>
          <a:xfrm>
            <a:off x="3781961" y="341822"/>
            <a:ext cx="4593862" cy="539828"/>
          </a:xfrm>
          <a:prstGeom prst="rect">
            <a:avLst/>
          </a:prstGeom>
        </p:spPr>
        <p:txBody>
          <a:bodyPr wrap="square">
            <a:spAutoFit/>
          </a:bodyPr>
          <a:lstStyle/>
          <a:p>
            <a:pPr defTabSz="633062" eaLnBrk="0" fontAlgn="base" hangingPunct="0">
              <a:spcBef>
                <a:spcPct val="0"/>
              </a:spcBef>
              <a:spcAft>
                <a:spcPct val="0"/>
              </a:spcAft>
            </a:pPr>
            <a:r>
              <a:rPr lang="en-GB" altLang="en-US" sz="1661" dirty="0">
                <a:solidFill>
                  <a:prstClr val="black"/>
                </a:solidFill>
                <a:latin typeface="Comic Sans MS" panose="030F0702030302020204" pitchFamily="66" charset="0"/>
                <a:ea typeface="Times New Roman" panose="02020603050405020304" pitchFamily="18" charset="0"/>
                <a:sym typeface="Wingdings" panose="05000000000000000000" pitchFamily="2" charset="2"/>
              </a:rPr>
              <a:t></a:t>
            </a:r>
            <a:r>
              <a:rPr lang="en-GB" altLang="en-US" sz="1247" dirty="0">
                <a:solidFill>
                  <a:prstClr val="black"/>
                </a:solidFill>
                <a:latin typeface="Comic Sans MS" panose="030F0702030302020204" pitchFamily="66" charset="0"/>
                <a:ea typeface="Times New Roman" panose="02020603050405020304" pitchFamily="18" charset="0"/>
              </a:rPr>
              <a:t> </a:t>
            </a:r>
            <a:r>
              <a:rPr lang="en-GB" altLang="en-US" sz="1247" dirty="0">
                <a:solidFill>
                  <a:prstClr val="black"/>
                </a:solidFill>
                <a:latin typeface="Comic Sans MS" panose="030F0702030302020204" pitchFamily="66" charset="0"/>
                <a:ea typeface="Times New Roman" panose="02020603050405020304" pitchFamily="18" charset="0"/>
                <a:sym typeface="Wingdings" panose="05000000000000000000" pitchFamily="2" charset="2"/>
              </a:rPr>
              <a:t>Look at the map below. Which features are at the following grid references?</a:t>
            </a:r>
            <a:endParaRPr lang="en-GB" altLang="en-US" sz="485" dirty="0">
              <a:solidFill>
                <a:prstClr val="black"/>
              </a:solidFill>
              <a:latin typeface="Comic Sans MS" panose="030F0702030302020204" pitchFamily="66" charset="0"/>
              <a:sym typeface="Wingdings" panose="05000000000000000000" pitchFamily="2" charset="2"/>
            </a:endParaRPr>
          </a:p>
        </p:txBody>
      </p:sp>
      <p:sp>
        <p:nvSpPr>
          <p:cNvPr id="13" name="Rectangle 12"/>
          <p:cNvSpPr/>
          <p:nvPr/>
        </p:nvSpPr>
        <p:spPr>
          <a:xfrm>
            <a:off x="4600237" y="71263"/>
            <a:ext cx="4067513" cy="284245"/>
          </a:xfrm>
          <a:prstGeom prst="rect">
            <a:avLst/>
          </a:prstGeom>
        </p:spPr>
        <p:txBody>
          <a:bodyPr wrap="square">
            <a:spAutoFit/>
          </a:bodyPr>
          <a:lstStyle/>
          <a:p>
            <a:pPr algn="ctr" defTabSz="633062" eaLnBrk="0" fontAlgn="base" hangingPunct="0">
              <a:spcBef>
                <a:spcPct val="0"/>
              </a:spcBef>
              <a:spcAft>
                <a:spcPct val="0"/>
              </a:spcAft>
            </a:pPr>
            <a:r>
              <a:rPr lang="en-GB" altLang="en-US" sz="1247" b="1" u="sng" dirty="0">
                <a:solidFill>
                  <a:prstClr val="black"/>
                </a:solidFill>
                <a:latin typeface="Comic Sans MS" panose="030F0702030302020204" pitchFamily="66" charset="0"/>
                <a:cs typeface="Times New Roman" panose="02020603050405020304" pitchFamily="18" charset="0"/>
              </a:rPr>
              <a:t>Six-Figure Grid References</a:t>
            </a:r>
          </a:p>
        </p:txBody>
      </p:sp>
      <p:graphicFrame>
        <p:nvGraphicFramePr>
          <p:cNvPr id="14" name="Table 13"/>
          <p:cNvGraphicFramePr>
            <a:graphicFrameLocks noGrp="1"/>
          </p:cNvGraphicFramePr>
          <p:nvPr/>
        </p:nvGraphicFramePr>
        <p:xfrm>
          <a:off x="3781960" y="5746511"/>
          <a:ext cx="4593863" cy="1059297"/>
        </p:xfrm>
        <a:graphic>
          <a:graphicData uri="http://schemas.openxmlformats.org/drawingml/2006/table">
            <a:tbl>
              <a:tblPr>
                <a:tableStyleId>{5C22544A-7EE6-4342-B048-85BDC9FD1C3A}</a:tableStyleId>
              </a:tblPr>
              <a:tblGrid>
                <a:gridCol w="893251">
                  <a:extLst>
                    <a:ext uri="{9D8B030D-6E8A-4147-A177-3AD203B41FA5}">
                      <a16:colId xmlns:a16="http://schemas.microsoft.com/office/drawing/2014/main" val="20000"/>
                    </a:ext>
                  </a:extLst>
                </a:gridCol>
                <a:gridCol w="1403681">
                  <a:extLst>
                    <a:ext uri="{9D8B030D-6E8A-4147-A177-3AD203B41FA5}">
                      <a16:colId xmlns:a16="http://schemas.microsoft.com/office/drawing/2014/main" val="20001"/>
                    </a:ext>
                  </a:extLst>
                </a:gridCol>
                <a:gridCol w="893251">
                  <a:extLst>
                    <a:ext uri="{9D8B030D-6E8A-4147-A177-3AD203B41FA5}">
                      <a16:colId xmlns:a16="http://schemas.microsoft.com/office/drawing/2014/main" val="20002"/>
                    </a:ext>
                  </a:extLst>
                </a:gridCol>
                <a:gridCol w="1403681">
                  <a:extLst>
                    <a:ext uri="{9D8B030D-6E8A-4147-A177-3AD203B41FA5}">
                      <a16:colId xmlns:a16="http://schemas.microsoft.com/office/drawing/2014/main" val="20003"/>
                    </a:ext>
                  </a:extLst>
                </a:gridCol>
              </a:tblGrid>
              <a:tr h="264824">
                <a:tc>
                  <a:txBody>
                    <a:bodyPr/>
                    <a:lstStyle/>
                    <a:p>
                      <a:pPr algn="ctr">
                        <a:spcAft>
                          <a:spcPts val="0"/>
                        </a:spcAft>
                      </a:pPr>
                      <a:r>
                        <a:rPr lang="en-GB" sz="1000" dirty="0">
                          <a:effectLst/>
                          <a:latin typeface="+mn-lt"/>
                        </a:rPr>
                        <a:t>School</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1000" dirty="0">
                          <a:effectLst/>
                          <a:latin typeface="+mn-lt"/>
                        </a:rPr>
                        <a:t>Wood</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64824">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000" dirty="0">
                          <a:effectLst/>
                          <a:latin typeface="+mn-lt"/>
                        </a:rPr>
                        <a:t>Public House</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000" dirty="0">
                          <a:effectLst/>
                          <a:latin typeface="+mn-lt"/>
                        </a:rPr>
                        <a:t>The ‘B’ in B290</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64824">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000" dirty="0">
                          <a:effectLst/>
                          <a:latin typeface="+mn-lt"/>
                        </a:rPr>
                        <a:t>Campsite</a:t>
                      </a: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000" dirty="0">
                          <a:effectLst/>
                          <a:latin typeface="+mn-lt"/>
                        </a:rPr>
                        <a:t>Picnic</a:t>
                      </a:r>
                      <a:r>
                        <a:rPr lang="en-GB" sz="1000" baseline="0" dirty="0">
                          <a:effectLst/>
                          <a:latin typeface="+mn-lt"/>
                        </a:rPr>
                        <a:t> Site</a:t>
                      </a: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64824">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000" dirty="0">
                          <a:effectLst/>
                          <a:latin typeface="+mn-lt"/>
                          <a:ea typeface="Times New Roman" panose="02020603050405020304" pitchFamily="18" charset="0"/>
                        </a:rPr>
                        <a:t>Level Crossing</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430779" rtl="0" eaLnBrk="1" fontAlgn="auto" latinLnBrk="0" hangingPunct="1">
                        <a:lnSpc>
                          <a:spcPct val="100000"/>
                        </a:lnSpc>
                        <a:spcBef>
                          <a:spcPts val="0"/>
                        </a:spcBef>
                        <a:spcAft>
                          <a:spcPts val="0"/>
                        </a:spcAft>
                        <a:buClrTx/>
                        <a:buSzTx/>
                        <a:buFontTx/>
                        <a:buNone/>
                        <a:tabLst/>
                        <a:defRPr/>
                      </a:pPr>
                      <a:r>
                        <a:rPr lang="en-GB" sz="1000" dirty="0">
                          <a:effectLst/>
                          <a:latin typeface="+mn-lt"/>
                          <a:ea typeface="Times New Roman" panose="02020603050405020304" pitchFamily="18" charset="0"/>
                        </a:rPr>
                        <a:t>Car Park</a:t>
                      </a: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en-GB" sz="1000" dirty="0">
                        <a:effectLst/>
                        <a:latin typeface="+mn-lt"/>
                        <a:ea typeface="Times New Roman" panose="02020603050405020304" pitchFamily="18" charset="0"/>
                      </a:endParaRPr>
                    </a:p>
                  </a:txBody>
                  <a:tcPr marL="44882" marR="448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pic>
        <p:nvPicPr>
          <p:cNvPr id="15" name="Picture 14"/>
          <p:cNvPicPr>
            <a:picLocks noChangeAspect="1"/>
          </p:cNvPicPr>
          <p:nvPr/>
        </p:nvPicPr>
        <p:blipFill rotWithShape="1">
          <a:blip r:embed="rId5"/>
          <a:srcRect t="11111" r="7895"/>
          <a:stretch/>
        </p:blipFill>
        <p:spPr>
          <a:xfrm>
            <a:off x="6986111" y="2543898"/>
            <a:ext cx="249231" cy="151913"/>
          </a:xfrm>
          <a:prstGeom prst="rect">
            <a:avLst/>
          </a:prstGeom>
        </p:spPr>
      </p:pic>
      <p:pic>
        <p:nvPicPr>
          <p:cNvPr id="16" name="Picture 15"/>
          <p:cNvPicPr>
            <a:picLocks noChangeAspect="1"/>
          </p:cNvPicPr>
          <p:nvPr/>
        </p:nvPicPr>
        <p:blipFill>
          <a:blip r:embed="rId6"/>
          <a:stretch>
            <a:fillRect/>
          </a:stretch>
        </p:blipFill>
        <p:spPr>
          <a:xfrm>
            <a:off x="7039864" y="3214990"/>
            <a:ext cx="173888" cy="156923"/>
          </a:xfrm>
          <a:prstGeom prst="rect">
            <a:avLst/>
          </a:prstGeom>
        </p:spPr>
      </p:pic>
      <p:pic>
        <p:nvPicPr>
          <p:cNvPr id="17" name="Picture 16"/>
          <p:cNvPicPr>
            <a:picLocks noChangeAspect="1"/>
          </p:cNvPicPr>
          <p:nvPr/>
        </p:nvPicPr>
        <p:blipFill>
          <a:blip r:embed="rId7"/>
          <a:stretch>
            <a:fillRect/>
          </a:stretch>
        </p:blipFill>
        <p:spPr>
          <a:xfrm>
            <a:off x="7099118" y="3455372"/>
            <a:ext cx="104158" cy="151502"/>
          </a:xfrm>
          <a:prstGeom prst="rect">
            <a:avLst/>
          </a:prstGeom>
        </p:spPr>
      </p:pic>
      <p:pic>
        <p:nvPicPr>
          <p:cNvPr id="18" name="Picture 17"/>
          <p:cNvPicPr>
            <a:picLocks noChangeAspect="1"/>
          </p:cNvPicPr>
          <p:nvPr/>
        </p:nvPicPr>
        <p:blipFill>
          <a:blip r:embed="rId8"/>
          <a:stretch>
            <a:fillRect/>
          </a:stretch>
        </p:blipFill>
        <p:spPr>
          <a:xfrm>
            <a:off x="7039864" y="2302747"/>
            <a:ext cx="249231" cy="156923"/>
          </a:xfrm>
          <a:prstGeom prst="rect">
            <a:avLst/>
          </a:prstGeom>
        </p:spPr>
      </p:pic>
      <p:pic>
        <p:nvPicPr>
          <p:cNvPr id="19" name="Picture 18"/>
          <p:cNvPicPr>
            <a:picLocks noChangeAspect="1"/>
          </p:cNvPicPr>
          <p:nvPr/>
        </p:nvPicPr>
        <p:blipFill rotWithShape="1">
          <a:blip r:embed="rId9"/>
          <a:srcRect l="1" t="16666" r="14137" b="12857"/>
          <a:stretch/>
        </p:blipFill>
        <p:spPr>
          <a:xfrm>
            <a:off x="6986111" y="2999126"/>
            <a:ext cx="249231" cy="148138"/>
          </a:xfrm>
          <a:prstGeom prst="rect">
            <a:avLst/>
          </a:prstGeom>
        </p:spPr>
      </p:pic>
      <p:pic>
        <p:nvPicPr>
          <p:cNvPr id="20" name="Picture 19"/>
          <p:cNvPicPr>
            <a:picLocks noChangeAspect="1"/>
          </p:cNvPicPr>
          <p:nvPr/>
        </p:nvPicPr>
        <p:blipFill>
          <a:blip r:embed="rId10"/>
          <a:stretch>
            <a:fillRect/>
          </a:stretch>
        </p:blipFill>
        <p:spPr>
          <a:xfrm>
            <a:off x="7065705" y="3673341"/>
            <a:ext cx="157394" cy="152147"/>
          </a:xfrm>
          <a:prstGeom prst="rect">
            <a:avLst/>
          </a:prstGeom>
        </p:spPr>
      </p:pic>
      <p:pic>
        <p:nvPicPr>
          <p:cNvPr id="21" name="Picture 20"/>
          <p:cNvPicPr>
            <a:picLocks noChangeAspect="1"/>
          </p:cNvPicPr>
          <p:nvPr/>
        </p:nvPicPr>
        <p:blipFill>
          <a:blip r:embed="rId11"/>
          <a:stretch>
            <a:fillRect/>
          </a:stretch>
        </p:blipFill>
        <p:spPr>
          <a:xfrm>
            <a:off x="6986111" y="2089264"/>
            <a:ext cx="249231" cy="151319"/>
          </a:xfrm>
          <a:prstGeom prst="rect">
            <a:avLst/>
          </a:prstGeom>
        </p:spPr>
      </p:pic>
      <p:pic>
        <p:nvPicPr>
          <p:cNvPr id="22" name="Picture 21"/>
          <p:cNvPicPr>
            <a:picLocks noChangeAspect="1"/>
          </p:cNvPicPr>
          <p:nvPr/>
        </p:nvPicPr>
        <p:blipFill>
          <a:blip r:embed="rId12"/>
          <a:stretch>
            <a:fillRect/>
          </a:stretch>
        </p:blipFill>
        <p:spPr>
          <a:xfrm>
            <a:off x="7098159" y="4114581"/>
            <a:ext cx="124940" cy="200797"/>
          </a:xfrm>
          <a:prstGeom prst="rect">
            <a:avLst/>
          </a:prstGeom>
        </p:spPr>
      </p:pic>
      <p:pic>
        <p:nvPicPr>
          <p:cNvPr id="23" name="Picture 22"/>
          <p:cNvPicPr>
            <a:picLocks noChangeAspect="1"/>
          </p:cNvPicPr>
          <p:nvPr/>
        </p:nvPicPr>
        <p:blipFill>
          <a:blip r:embed="rId13"/>
          <a:stretch>
            <a:fillRect/>
          </a:stretch>
        </p:blipFill>
        <p:spPr>
          <a:xfrm>
            <a:off x="7013616" y="2762986"/>
            <a:ext cx="249231" cy="174461"/>
          </a:xfrm>
          <a:prstGeom prst="rect">
            <a:avLst/>
          </a:prstGeom>
        </p:spPr>
      </p:pic>
      <p:pic>
        <p:nvPicPr>
          <p:cNvPr id="26" name="Picture 25"/>
          <p:cNvPicPr>
            <a:picLocks noChangeAspect="1"/>
          </p:cNvPicPr>
          <p:nvPr/>
        </p:nvPicPr>
        <p:blipFill>
          <a:blip r:embed="rId14"/>
          <a:stretch>
            <a:fillRect/>
          </a:stretch>
        </p:blipFill>
        <p:spPr>
          <a:xfrm>
            <a:off x="7103535" y="3914370"/>
            <a:ext cx="95324" cy="140182"/>
          </a:xfrm>
          <a:prstGeom prst="rect">
            <a:avLst/>
          </a:prstGeom>
        </p:spPr>
      </p:pic>
      <p:pic>
        <p:nvPicPr>
          <p:cNvPr id="27" name="Picture 26"/>
          <p:cNvPicPr>
            <a:picLocks noChangeAspect="1"/>
          </p:cNvPicPr>
          <p:nvPr/>
        </p:nvPicPr>
        <p:blipFill>
          <a:blip r:embed="rId15"/>
          <a:stretch>
            <a:fillRect/>
          </a:stretch>
        </p:blipFill>
        <p:spPr>
          <a:xfrm>
            <a:off x="7100511" y="4351565"/>
            <a:ext cx="122588" cy="164859"/>
          </a:xfrm>
          <a:prstGeom prst="rect">
            <a:avLst/>
          </a:prstGeom>
        </p:spPr>
      </p:pic>
      <p:graphicFrame>
        <p:nvGraphicFramePr>
          <p:cNvPr id="29" name="Table 28"/>
          <p:cNvGraphicFramePr>
            <a:graphicFrameLocks noGrp="1"/>
          </p:cNvGraphicFramePr>
          <p:nvPr/>
        </p:nvGraphicFramePr>
        <p:xfrm>
          <a:off x="6853081" y="1811777"/>
          <a:ext cx="1520308" cy="3423353"/>
        </p:xfrm>
        <a:graphic>
          <a:graphicData uri="http://schemas.openxmlformats.org/drawingml/2006/table">
            <a:tbl>
              <a:tblPr firstRow="1" bandRow="1">
                <a:tableStyleId>{5C22544A-7EE6-4342-B048-85BDC9FD1C3A}</a:tableStyleId>
              </a:tblPr>
              <a:tblGrid>
                <a:gridCol w="548308">
                  <a:extLst>
                    <a:ext uri="{9D8B030D-6E8A-4147-A177-3AD203B41FA5}">
                      <a16:colId xmlns:a16="http://schemas.microsoft.com/office/drawing/2014/main" val="20000"/>
                    </a:ext>
                  </a:extLst>
                </a:gridCol>
                <a:gridCol w="972000">
                  <a:extLst>
                    <a:ext uri="{9D8B030D-6E8A-4147-A177-3AD203B41FA5}">
                      <a16:colId xmlns:a16="http://schemas.microsoft.com/office/drawing/2014/main" val="20001"/>
                    </a:ext>
                  </a:extLst>
                </a:gridCol>
              </a:tblGrid>
              <a:tr h="228224">
                <a:tc gridSpan="2">
                  <a:txBody>
                    <a:bodyPr/>
                    <a:lstStyle/>
                    <a:p>
                      <a:r>
                        <a:rPr lang="en-GB" sz="800" dirty="0">
                          <a:solidFill>
                            <a:schemeClr val="tx1"/>
                          </a:solidFill>
                        </a:rPr>
                        <a:t>Key</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tc>
                <a:extLst>
                  <a:ext uri="{0D108BD9-81ED-4DB2-BD59-A6C34878D82A}">
                    <a16:rowId xmlns:a16="http://schemas.microsoft.com/office/drawing/2014/main" val="10000"/>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School</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Railway Station</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Public Convenience</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Public House</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Level Crossing</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Picnic</a:t>
                      </a:r>
                      <a:r>
                        <a:rPr lang="en-GB" sz="800" baseline="0" dirty="0">
                          <a:solidFill>
                            <a:schemeClr val="tx1"/>
                          </a:solidFill>
                        </a:rPr>
                        <a:t> Site</a:t>
                      </a:r>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Church with Spire</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28224">
                <a:tc>
                  <a:txBody>
                    <a:bodyPr/>
                    <a:lstStyle/>
                    <a:p>
                      <a:endParaRPr lang="en-GB" sz="80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Car Park</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228224">
                <a:tc>
                  <a:txBody>
                    <a:bodyPr/>
                    <a:lstStyle/>
                    <a:p>
                      <a:endParaRPr lang="en-GB" sz="80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Golf Course</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228224">
                <a:tc>
                  <a:txBody>
                    <a:bodyPr/>
                    <a:lstStyle/>
                    <a:p>
                      <a:endParaRPr lang="en-GB" sz="80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Wind Turbine</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228224">
                <a:tc>
                  <a:txBody>
                    <a:bodyPr/>
                    <a:lstStyle/>
                    <a:p>
                      <a:endParaRPr lang="en-GB" sz="80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Windmill</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Camp Site</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Wood</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228224">
                <a:tc>
                  <a:txBody>
                    <a:bodyPr/>
                    <a:lstStyle/>
                    <a:p>
                      <a:endParaRPr lang="en-GB" sz="800" dirty="0">
                        <a:solidFill>
                          <a:schemeClr val="tx1"/>
                        </a:solidFill>
                      </a:endParaRP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800" dirty="0">
                          <a:solidFill>
                            <a:schemeClr val="tx1"/>
                          </a:solidFill>
                        </a:rPr>
                        <a:t>Bridge</a:t>
                      </a:r>
                    </a:p>
                  </a:txBody>
                  <a:tcPr marL="63305" marR="63305" marT="31652" marB="316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bl>
          </a:graphicData>
        </a:graphic>
      </p:graphicFrame>
      <p:sp>
        <p:nvSpPr>
          <p:cNvPr id="30" name="Rectangle 29">
            <a:extLst>
              <a:ext uri="{FF2B5EF4-FFF2-40B4-BE49-F238E27FC236}">
                <a16:creationId xmlns:a16="http://schemas.microsoft.com/office/drawing/2014/main" id="{177B2944-9F02-40AE-851F-904A3BC8BBFE}"/>
              </a:ext>
            </a:extLst>
          </p:cNvPr>
          <p:cNvSpPr/>
          <p:nvPr/>
        </p:nvSpPr>
        <p:spPr>
          <a:xfrm>
            <a:off x="4731466" y="916419"/>
            <a:ext cx="1364534"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44" name="Rectangle 43">
            <a:extLst>
              <a:ext uri="{FF2B5EF4-FFF2-40B4-BE49-F238E27FC236}">
                <a16:creationId xmlns:a16="http://schemas.microsoft.com/office/drawing/2014/main" id="{CAF80144-43D0-4403-95A5-3C0CC5A14FD1}"/>
              </a:ext>
            </a:extLst>
          </p:cNvPr>
          <p:cNvSpPr/>
          <p:nvPr/>
        </p:nvSpPr>
        <p:spPr>
          <a:xfrm>
            <a:off x="4737495" y="1178090"/>
            <a:ext cx="1364534"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45" name="Rectangle 44">
            <a:extLst>
              <a:ext uri="{FF2B5EF4-FFF2-40B4-BE49-F238E27FC236}">
                <a16:creationId xmlns:a16="http://schemas.microsoft.com/office/drawing/2014/main" id="{EA833FC1-EA76-4037-A4D2-B05F2C4DE775}"/>
              </a:ext>
            </a:extLst>
          </p:cNvPr>
          <p:cNvSpPr/>
          <p:nvPr/>
        </p:nvSpPr>
        <p:spPr>
          <a:xfrm>
            <a:off x="4737502" y="1446402"/>
            <a:ext cx="1364534"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46" name="Rectangle 45">
            <a:extLst>
              <a:ext uri="{FF2B5EF4-FFF2-40B4-BE49-F238E27FC236}">
                <a16:creationId xmlns:a16="http://schemas.microsoft.com/office/drawing/2014/main" id="{278E1441-3BF1-4E7C-AC8D-3D1514279E05}"/>
              </a:ext>
            </a:extLst>
          </p:cNvPr>
          <p:cNvSpPr/>
          <p:nvPr/>
        </p:nvSpPr>
        <p:spPr>
          <a:xfrm>
            <a:off x="6977557" y="918580"/>
            <a:ext cx="1364534"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47" name="Rectangle 46">
            <a:extLst>
              <a:ext uri="{FF2B5EF4-FFF2-40B4-BE49-F238E27FC236}">
                <a16:creationId xmlns:a16="http://schemas.microsoft.com/office/drawing/2014/main" id="{0AA8A474-FE84-4C38-B50E-AFB77929CFB8}"/>
              </a:ext>
            </a:extLst>
          </p:cNvPr>
          <p:cNvSpPr/>
          <p:nvPr/>
        </p:nvSpPr>
        <p:spPr>
          <a:xfrm>
            <a:off x="6983586" y="1180252"/>
            <a:ext cx="1364534"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48" name="Rectangle 47">
            <a:extLst>
              <a:ext uri="{FF2B5EF4-FFF2-40B4-BE49-F238E27FC236}">
                <a16:creationId xmlns:a16="http://schemas.microsoft.com/office/drawing/2014/main" id="{76E9E71F-0ACC-4980-B85E-4E2FF2B8BC0E}"/>
              </a:ext>
            </a:extLst>
          </p:cNvPr>
          <p:cNvSpPr/>
          <p:nvPr/>
        </p:nvSpPr>
        <p:spPr>
          <a:xfrm>
            <a:off x="6983593" y="1448563"/>
            <a:ext cx="1364534"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49" name="Rectangle 48">
            <a:extLst>
              <a:ext uri="{FF2B5EF4-FFF2-40B4-BE49-F238E27FC236}">
                <a16:creationId xmlns:a16="http://schemas.microsoft.com/office/drawing/2014/main" id="{7F769E03-7E33-431F-AE24-CF0D9C660C3F}"/>
              </a:ext>
            </a:extLst>
          </p:cNvPr>
          <p:cNvSpPr/>
          <p:nvPr/>
        </p:nvSpPr>
        <p:spPr>
          <a:xfrm>
            <a:off x="4677479" y="5745781"/>
            <a:ext cx="1389106"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50" name="Rectangle 49">
            <a:extLst>
              <a:ext uri="{FF2B5EF4-FFF2-40B4-BE49-F238E27FC236}">
                <a16:creationId xmlns:a16="http://schemas.microsoft.com/office/drawing/2014/main" id="{FBB47DB8-01EF-4782-BF5B-4FC52E0AF5AA}"/>
              </a:ext>
            </a:extLst>
          </p:cNvPr>
          <p:cNvSpPr/>
          <p:nvPr/>
        </p:nvSpPr>
        <p:spPr>
          <a:xfrm>
            <a:off x="4683508" y="6007452"/>
            <a:ext cx="1389106"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51" name="Rectangle 50">
            <a:extLst>
              <a:ext uri="{FF2B5EF4-FFF2-40B4-BE49-F238E27FC236}">
                <a16:creationId xmlns:a16="http://schemas.microsoft.com/office/drawing/2014/main" id="{F9A04D7C-1E3A-47EA-892A-A4C3268CDCF0}"/>
              </a:ext>
            </a:extLst>
          </p:cNvPr>
          <p:cNvSpPr/>
          <p:nvPr/>
        </p:nvSpPr>
        <p:spPr>
          <a:xfrm>
            <a:off x="4683515" y="6275764"/>
            <a:ext cx="1389106"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52" name="Rectangle 51">
            <a:extLst>
              <a:ext uri="{FF2B5EF4-FFF2-40B4-BE49-F238E27FC236}">
                <a16:creationId xmlns:a16="http://schemas.microsoft.com/office/drawing/2014/main" id="{965E6FF7-DD92-4FD0-A818-A119870068B9}"/>
              </a:ext>
            </a:extLst>
          </p:cNvPr>
          <p:cNvSpPr/>
          <p:nvPr/>
        </p:nvSpPr>
        <p:spPr>
          <a:xfrm>
            <a:off x="4683508" y="6543165"/>
            <a:ext cx="1389106"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53" name="Rectangle 52">
            <a:extLst>
              <a:ext uri="{FF2B5EF4-FFF2-40B4-BE49-F238E27FC236}">
                <a16:creationId xmlns:a16="http://schemas.microsoft.com/office/drawing/2014/main" id="{F4759EB9-ABCC-4C2B-B11A-6BBBE9D7936A}"/>
              </a:ext>
            </a:extLst>
          </p:cNvPr>
          <p:cNvSpPr/>
          <p:nvPr/>
        </p:nvSpPr>
        <p:spPr>
          <a:xfrm>
            <a:off x="6974161" y="5751858"/>
            <a:ext cx="1389106"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54" name="Rectangle 53">
            <a:extLst>
              <a:ext uri="{FF2B5EF4-FFF2-40B4-BE49-F238E27FC236}">
                <a16:creationId xmlns:a16="http://schemas.microsoft.com/office/drawing/2014/main" id="{7260E91B-7B67-4C9F-AFF0-321B70294C4B}"/>
              </a:ext>
            </a:extLst>
          </p:cNvPr>
          <p:cNvSpPr/>
          <p:nvPr/>
        </p:nvSpPr>
        <p:spPr>
          <a:xfrm>
            <a:off x="6980190" y="6013529"/>
            <a:ext cx="1389106"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55" name="Rectangle 54">
            <a:extLst>
              <a:ext uri="{FF2B5EF4-FFF2-40B4-BE49-F238E27FC236}">
                <a16:creationId xmlns:a16="http://schemas.microsoft.com/office/drawing/2014/main" id="{68B7DB84-FC00-4DD4-96F1-467A1CF446D5}"/>
              </a:ext>
            </a:extLst>
          </p:cNvPr>
          <p:cNvSpPr/>
          <p:nvPr/>
        </p:nvSpPr>
        <p:spPr>
          <a:xfrm>
            <a:off x="6980197" y="6281841"/>
            <a:ext cx="1389106"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56" name="Rectangle 55">
            <a:extLst>
              <a:ext uri="{FF2B5EF4-FFF2-40B4-BE49-F238E27FC236}">
                <a16:creationId xmlns:a16="http://schemas.microsoft.com/office/drawing/2014/main" id="{4DDF6B8B-8953-45D2-8C1F-6850F1B11CA5}"/>
              </a:ext>
            </a:extLst>
          </p:cNvPr>
          <p:cNvSpPr/>
          <p:nvPr/>
        </p:nvSpPr>
        <p:spPr>
          <a:xfrm>
            <a:off x="6980190" y="6549242"/>
            <a:ext cx="1389106" cy="2645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a:t>
            </a:r>
          </a:p>
        </p:txBody>
      </p:sp>
      <p:sp>
        <p:nvSpPr>
          <p:cNvPr id="34" name="Rectangle 2">
            <a:extLst>
              <a:ext uri="{FF2B5EF4-FFF2-40B4-BE49-F238E27FC236}">
                <a16:creationId xmlns:a16="http://schemas.microsoft.com/office/drawing/2014/main" id="{F62111E8-D4FA-4308-95D4-CC3094ADA190}"/>
              </a:ext>
            </a:extLst>
          </p:cNvPr>
          <p:cNvSpPr>
            <a:spLocks noChangeArrowheads="1"/>
          </p:cNvSpPr>
          <p:nvPr/>
        </p:nvSpPr>
        <p:spPr bwMode="auto">
          <a:xfrm>
            <a:off x="3524250" y="13610"/>
            <a:ext cx="1482811" cy="385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26" tIns="21913" rIns="43826" bIns="21913" numCol="1" anchor="ctr" anchorCtr="0" compatLnSpc="1">
            <a:prstTxWarp prst="textNoShape">
              <a:avLst/>
            </a:prstTxWarp>
            <a:spAutoFit/>
          </a:bodyPr>
          <a:lstStyle/>
          <a:p>
            <a:pPr defTabSz="438269" eaLnBrk="0" fontAlgn="base" hangingPunct="0">
              <a:spcBef>
                <a:spcPct val="0"/>
              </a:spcBef>
              <a:spcAft>
                <a:spcPct val="0"/>
              </a:spcAft>
            </a:pPr>
            <a:r>
              <a:rPr lang="en-GB" altLang="en-US" sz="1108" b="1" u="sng" dirty="0">
                <a:solidFill>
                  <a:prstClr val="black"/>
                </a:solidFill>
                <a:latin typeface="Comic Sans MS" panose="030F0702030302020204" pitchFamily="66" charset="0"/>
                <a:ea typeface="Times New Roman" panose="02020603050405020304" pitchFamily="18" charset="0"/>
              </a:rPr>
              <a:t>Map Skills – to help with task 22</a:t>
            </a:r>
            <a:endParaRPr lang="en-GB" altLang="en-US" sz="623" dirty="0">
              <a:solidFill>
                <a:prstClr val="black"/>
              </a:solidFill>
              <a:latin typeface="Calibri" panose="020F0502020204030204"/>
            </a:endParaRPr>
          </a:p>
        </p:txBody>
      </p:sp>
      <p:pic>
        <p:nvPicPr>
          <p:cNvPr id="35" name="Picture 34">
            <a:hlinkClick r:id="rId16" action="ppaction://hlinksldjump"/>
            <a:extLst>
              <a:ext uri="{FF2B5EF4-FFF2-40B4-BE49-F238E27FC236}">
                <a16:creationId xmlns:a16="http://schemas.microsoft.com/office/drawing/2014/main" id="{D957365F-E66F-446C-A579-78CBAB6DB5DD}"/>
              </a:ext>
            </a:extLst>
          </p:cNvPr>
          <p:cNvPicPr>
            <a:picLocks noChangeAspect="1"/>
          </p:cNvPicPr>
          <p:nvPr/>
        </p:nvPicPr>
        <p:blipFill>
          <a:blip r:embed="rId17"/>
          <a:stretch>
            <a:fillRect/>
          </a:stretch>
        </p:blipFill>
        <p:spPr>
          <a:xfrm>
            <a:off x="8214809" y="44226"/>
            <a:ext cx="418724" cy="435577"/>
          </a:xfrm>
          <a:prstGeom prst="rect">
            <a:avLst/>
          </a:prstGeom>
        </p:spPr>
      </p:pic>
    </p:spTree>
    <p:extLst>
      <p:ext uri="{BB962C8B-B14F-4D97-AF65-F5344CB8AC3E}">
        <p14:creationId xmlns:p14="http://schemas.microsoft.com/office/powerpoint/2010/main" val="1640374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bject 6">
            <a:extLst>
              <a:ext uri="{FF2B5EF4-FFF2-40B4-BE49-F238E27FC236}">
                <a16:creationId xmlns:a16="http://schemas.microsoft.com/office/drawing/2014/main" id="{9BFEBABF-3AAE-4483-91A7-92F35DDCEA7E}"/>
              </a:ext>
            </a:extLst>
          </p:cNvPr>
          <p:cNvSpPr txBox="1"/>
          <p:nvPr/>
        </p:nvSpPr>
        <p:spPr>
          <a:xfrm>
            <a:off x="3616926" y="4437094"/>
            <a:ext cx="4967415" cy="1742674"/>
          </a:xfrm>
          <a:prstGeom prst="rect">
            <a:avLst/>
          </a:prstGeom>
        </p:spPr>
        <p:txBody>
          <a:bodyPr vert="horz" wrap="square" lIns="0" tIns="8145" rIns="0" bIns="0" rtlCol="0">
            <a:spAutoFit/>
          </a:bodyPr>
          <a:lstStyle/>
          <a:p>
            <a:pPr marL="8145" defTabSz="586427">
              <a:spcBef>
                <a:spcPts val="65"/>
              </a:spcBef>
              <a:defRPr/>
            </a:pPr>
            <a:r>
              <a:rPr sz="898" b="1" u="sng" spc="-3" dirty="0">
                <a:solidFill>
                  <a:prstClr val="black"/>
                </a:solidFill>
                <a:uFill>
                  <a:solidFill>
                    <a:srgbClr val="000000"/>
                  </a:solidFill>
                </a:uFill>
                <a:latin typeface="Comic Sans MS"/>
                <a:cs typeface="Comic Sans MS"/>
              </a:rPr>
              <a:t>So why do floods</a:t>
            </a:r>
            <a:r>
              <a:rPr sz="898" b="1" u="sng" spc="10" dirty="0">
                <a:solidFill>
                  <a:prstClr val="black"/>
                </a:solidFill>
                <a:uFill>
                  <a:solidFill>
                    <a:srgbClr val="000000"/>
                  </a:solidFill>
                </a:uFill>
                <a:latin typeface="Comic Sans MS"/>
                <a:cs typeface="Comic Sans MS"/>
              </a:rPr>
              <a:t> </a:t>
            </a:r>
            <a:r>
              <a:rPr sz="898" b="1" u="sng" spc="-3" dirty="0">
                <a:solidFill>
                  <a:prstClr val="black"/>
                </a:solidFill>
                <a:uFill>
                  <a:solidFill>
                    <a:srgbClr val="000000"/>
                  </a:solidFill>
                </a:uFill>
                <a:latin typeface="Comic Sans MS"/>
                <a:cs typeface="Comic Sans MS"/>
              </a:rPr>
              <a:t>happen?</a:t>
            </a:r>
            <a:endParaRPr sz="898" dirty="0">
              <a:solidFill>
                <a:prstClr val="black"/>
              </a:solidFill>
              <a:latin typeface="Comic Sans MS"/>
              <a:cs typeface="Comic Sans MS"/>
            </a:endParaRPr>
          </a:p>
          <a:p>
            <a:pPr marL="8145" defTabSz="586427">
              <a:spcBef>
                <a:spcPts val="750"/>
              </a:spcBef>
              <a:defRPr/>
            </a:pPr>
            <a:r>
              <a:rPr sz="898" spc="-3" dirty="0">
                <a:solidFill>
                  <a:prstClr val="black"/>
                </a:solidFill>
                <a:highlight>
                  <a:srgbClr val="FFFF00"/>
                </a:highlight>
                <a:latin typeface="Comic Sans MS"/>
                <a:cs typeface="Comic Sans MS"/>
              </a:rPr>
              <a:t>Flooding occurs when </a:t>
            </a:r>
            <a:r>
              <a:rPr sz="898" dirty="0">
                <a:solidFill>
                  <a:prstClr val="black"/>
                </a:solidFill>
                <a:highlight>
                  <a:srgbClr val="FFFF00"/>
                </a:highlight>
                <a:latin typeface="Comic Sans MS"/>
                <a:cs typeface="Comic Sans MS"/>
              </a:rPr>
              <a:t>a </a:t>
            </a:r>
            <a:r>
              <a:rPr sz="898" spc="-3" dirty="0">
                <a:solidFill>
                  <a:prstClr val="black"/>
                </a:solidFill>
                <a:highlight>
                  <a:srgbClr val="FFFF00"/>
                </a:highlight>
                <a:latin typeface="Comic Sans MS"/>
                <a:cs typeface="Comic Sans MS"/>
              </a:rPr>
              <a:t>river gets more water than its channel can</a:t>
            </a:r>
            <a:r>
              <a:rPr sz="898" spc="32" dirty="0">
                <a:solidFill>
                  <a:prstClr val="black"/>
                </a:solidFill>
                <a:highlight>
                  <a:srgbClr val="FFFF00"/>
                </a:highlight>
                <a:latin typeface="Comic Sans MS"/>
                <a:cs typeface="Comic Sans MS"/>
              </a:rPr>
              <a:t> </a:t>
            </a:r>
            <a:r>
              <a:rPr sz="898" spc="3" dirty="0">
                <a:solidFill>
                  <a:prstClr val="black"/>
                </a:solidFill>
                <a:highlight>
                  <a:srgbClr val="FFFF00"/>
                </a:highlight>
                <a:latin typeface="Comic Sans MS"/>
                <a:cs typeface="Comic Sans MS"/>
              </a:rPr>
              <a:t>hold.</a:t>
            </a:r>
            <a:endParaRPr sz="898" dirty="0">
              <a:solidFill>
                <a:prstClr val="black"/>
              </a:solidFill>
              <a:highlight>
                <a:srgbClr val="FFFF00"/>
              </a:highlight>
              <a:latin typeface="Comic Sans MS"/>
              <a:cs typeface="Comic Sans MS"/>
            </a:endParaRPr>
          </a:p>
          <a:p>
            <a:pPr marL="300952" marR="3258" indent="-146607" defTabSz="586427">
              <a:lnSpc>
                <a:spcPct val="125699"/>
              </a:lnSpc>
              <a:spcBef>
                <a:spcPts val="507"/>
              </a:spcBef>
              <a:buFont typeface="Symbol"/>
              <a:buChar char=""/>
              <a:tabLst>
                <a:tab pos="300952" algn="l"/>
                <a:tab pos="301358" algn="l"/>
              </a:tabLst>
              <a:defRPr/>
            </a:pPr>
            <a:r>
              <a:rPr sz="898" spc="-3" dirty="0">
                <a:solidFill>
                  <a:prstClr val="black"/>
                </a:solidFill>
                <a:latin typeface="Comic Sans MS"/>
                <a:cs typeface="Comic Sans MS"/>
              </a:rPr>
              <a:t>Rivers are like nature’s drain pipes. They get the rain water from the land back </a:t>
            </a:r>
            <a:r>
              <a:rPr sz="898" dirty="0">
                <a:solidFill>
                  <a:prstClr val="black"/>
                </a:solidFill>
                <a:latin typeface="Comic Sans MS"/>
                <a:cs typeface="Comic Sans MS"/>
              </a:rPr>
              <a:t>to </a:t>
            </a:r>
            <a:r>
              <a:rPr sz="898" spc="-3" dirty="0">
                <a:solidFill>
                  <a:prstClr val="black"/>
                </a:solidFill>
                <a:latin typeface="Comic Sans MS"/>
                <a:cs typeface="Comic Sans MS"/>
              </a:rPr>
              <a:t>the  sea.</a:t>
            </a:r>
            <a:endParaRPr sz="898" dirty="0">
              <a:solidFill>
                <a:prstClr val="black"/>
              </a:solidFill>
              <a:latin typeface="Comic Sans MS"/>
              <a:cs typeface="Comic Sans MS"/>
            </a:endParaRPr>
          </a:p>
          <a:p>
            <a:pPr marL="300952" marR="63937" indent="-146607" defTabSz="586427">
              <a:lnSpc>
                <a:spcPts val="1161"/>
              </a:lnSpc>
              <a:spcBef>
                <a:spcPts val="71"/>
              </a:spcBef>
              <a:buFont typeface="Symbol"/>
              <a:buChar char=""/>
              <a:tabLst>
                <a:tab pos="300952" algn="l"/>
                <a:tab pos="301358" algn="l"/>
              </a:tabLst>
              <a:defRPr/>
            </a:pPr>
            <a:r>
              <a:rPr sz="898" spc="-3" dirty="0">
                <a:solidFill>
                  <a:prstClr val="black"/>
                </a:solidFill>
                <a:latin typeface="Comic Sans MS"/>
                <a:cs typeface="Comic Sans MS"/>
              </a:rPr>
              <a:t>When the water reaches the drain fairly slowly, the drain </a:t>
            </a:r>
            <a:r>
              <a:rPr sz="898" dirty="0">
                <a:solidFill>
                  <a:prstClr val="black"/>
                </a:solidFill>
                <a:latin typeface="Comic Sans MS"/>
                <a:cs typeface="Comic Sans MS"/>
              </a:rPr>
              <a:t>is </a:t>
            </a:r>
            <a:r>
              <a:rPr sz="898" spc="-3" dirty="0">
                <a:solidFill>
                  <a:prstClr val="black"/>
                </a:solidFill>
                <a:latin typeface="Comic Sans MS"/>
                <a:cs typeface="Comic Sans MS"/>
              </a:rPr>
              <a:t>able </a:t>
            </a:r>
            <a:r>
              <a:rPr sz="898" dirty="0">
                <a:solidFill>
                  <a:prstClr val="black"/>
                </a:solidFill>
                <a:latin typeface="Comic Sans MS"/>
                <a:cs typeface="Comic Sans MS"/>
              </a:rPr>
              <a:t>to </a:t>
            </a:r>
            <a:r>
              <a:rPr sz="898" spc="-3" dirty="0">
                <a:solidFill>
                  <a:prstClr val="black"/>
                </a:solidFill>
                <a:latin typeface="Comic Sans MS"/>
                <a:cs typeface="Comic Sans MS"/>
              </a:rPr>
              <a:t>cope with all the  water and take it away safely.</a:t>
            </a:r>
            <a:r>
              <a:rPr sz="898" spc="10" dirty="0">
                <a:solidFill>
                  <a:prstClr val="black"/>
                </a:solidFill>
                <a:latin typeface="Comic Sans MS"/>
                <a:cs typeface="Comic Sans MS"/>
              </a:rPr>
              <a:t> </a:t>
            </a:r>
            <a:r>
              <a:rPr sz="898" spc="-3" dirty="0">
                <a:solidFill>
                  <a:prstClr val="black"/>
                </a:solidFill>
                <a:latin typeface="Comic Sans MS"/>
                <a:cs typeface="Comic Sans MS"/>
              </a:rPr>
              <a:t>BUT…</a:t>
            </a:r>
            <a:endParaRPr lang="en-GB" sz="898" spc="-3" dirty="0">
              <a:solidFill>
                <a:prstClr val="black"/>
              </a:solidFill>
              <a:latin typeface="Comic Sans MS"/>
              <a:cs typeface="Comic Sans MS"/>
            </a:endParaRPr>
          </a:p>
          <a:p>
            <a:pPr marL="300952" marR="63937" indent="-146607" defTabSz="586427">
              <a:lnSpc>
                <a:spcPts val="1161"/>
              </a:lnSpc>
              <a:spcBef>
                <a:spcPts val="71"/>
              </a:spcBef>
              <a:buFont typeface="Symbol"/>
              <a:buChar char=""/>
              <a:tabLst>
                <a:tab pos="300952" algn="l"/>
                <a:tab pos="301358" algn="l"/>
              </a:tabLst>
              <a:defRPr/>
            </a:pPr>
            <a:r>
              <a:rPr lang="en-GB" sz="898" spc="-3" dirty="0">
                <a:solidFill>
                  <a:prstClr val="black"/>
                </a:solidFill>
                <a:latin typeface="Comic Sans MS"/>
                <a:cs typeface="Comic Sans MS"/>
              </a:rPr>
              <a:t>If the water gets to the river too quickly, the river isn’t able to drain the water away quickly enough. The river starts to fill up and will eventually flood.</a:t>
            </a:r>
            <a:endParaRPr sz="898" dirty="0">
              <a:solidFill>
                <a:prstClr val="black"/>
              </a:solidFill>
              <a:latin typeface="Comic Sans MS"/>
              <a:cs typeface="Comic Sans MS"/>
            </a:endParaRPr>
          </a:p>
          <a:p>
            <a:pPr marL="301358" indent="-146607" defTabSz="586427">
              <a:spcBef>
                <a:spcPts val="154"/>
              </a:spcBef>
              <a:buFont typeface="Symbol"/>
              <a:buChar char=""/>
              <a:tabLst>
                <a:tab pos="300952" algn="l"/>
                <a:tab pos="301358" algn="l"/>
              </a:tabLst>
              <a:defRPr/>
            </a:pPr>
            <a:r>
              <a:rPr lang="en-GB" sz="898" spc="-3" dirty="0">
                <a:solidFill>
                  <a:prstClr val="black"/>
                </a:solidFill>
                <a:latin typeface="Comic Sans MS"/>
                <a:cs typeface="Comic Sans MS"/>
              </a:rPr>
              <a:t>This means, since</a:t>
            </a:r>
            <a:r>
              <a:rPr sz="898" spc="-3" dirty="0">
                <a:solidFill>
                  <a:prstClr val="black"/>
                </a:solidFill>
                <a:latin typeface="Comic Sans MS"/>
                <a:cs typeface="Comic Sans MS"/>
              </a:rPr>
              <a:t> rivers are like nature’s drains</a:t>
            </a:r>
            <a:r>
              <a:rPr lang="en-GB" sz="898" spc="-3" dirty="0">
                <a:solidFill>
                  <a:prstClr val="black"/>
                </a:solidFill>
                <a:latin typeface="Comic Sans MS"/>
                <a:cs typeface="Comic Sans MS"/>
              </a:rPr>
              <a:t>,</a:t>
            </a:r>
            <a:r>
              <a:rPr sz="898" spc="-3" dirty="0">
                <a:solidFill>
                  <a:prstClr val="black"/>
                </a:solidFill>
                <a:latin typeface="Comic Sans MS"/>
                <a:cs typeface="Comic Sans MS"/>
              </a:rPr>
              <a:t> </a:t>
            </a:r>
            <a:r>
              <a:rPr sz="898" dirty="0">
                <a:solidFill>
                  <a:prstClr val="black"/>
                </a:solidFill>
                <a:latin typeface="Comic Sans MS"/>
                <a:cs typeface="Comic Sans MS"/>
              </a:rPr>
              <a:t>if </a:t>
            </a:r>
            <a:r>
              <a:rPr sz="898" spc="-3" dirty="0">
                <a:solidFill>
                  <a:prstClr val="black"/>
                </a:solidFill>
                <a:latin typeface="Comic Sans MS"/>
                <a:cs typeface="Comic Sans MS"/>
              </a:rPr>
              <a:t>we want </a:t>
            </a:r>
            <a:r>
              <a:rPr sz="898" dirty="0">
                <a:solidFill>
                  <a:prstClr val="black"/>
                </a:solidFill>
                <a:latin typeface="Comic Sans MS"/>
                <a:cs typeface="Comic Sans MS"/>
              </a:rPr>
              <a:t>to </a:t>
            </a:r>
            <a:r>
              <a:rPr sz="898" spc="-3" dirty="0">
                <a:solidFill>
                  <a:prstClr val="black"/>
                </a:solidFill>
                <a:latin typeface="Comic Sans MS"/>
                <a:cs typeface="Comic Sans MS"/>
              </a:rPr>
              <a:t>understand flooding, we need</a:t>
            </a:r>
            <a:r>
              <a:rPr sz="898" spc="35" dirty="0">
                <a:solidFill>
                  <a:prstClr val="black"/>
                </a:solidFill>
                <a:latin typeface="Comic Sans MS"/>
                <a:cs typeface="Comic Sans MS"/>
              </a:rPr>
              <a:t> </a:t>
            </a:r>
            <a:r>
              <a:rPr sz="898" dirty="0">
                <a:solidFill>
                  <a:prstClr val="black"/>
                </a:solidFill>
                <a:latin typeface="Comic Sans MS"/>
                <a:cs typeface="Comic Sans MS"/>
              </a:rPr>
              <a:t>to</a:t>
            </a:r>
            <a:r>
              <a:rPr lang="en-GB" sz="898" dirty="0">
                <a:solidFill>
                  <a:prstClr val="black"/>
                </a:solidFill>
                <a:latin typeface="Comic Sans MS"/>
                <a:cs typeface="Comic Sans MS"/>
              </a:rPr>
              <a:t> </a:t>
            </a:r>
            <a:r>
              <a:rPr sz="898" spc="-3" dirty="0">
                <a:solidFill>
                  <a:prstClr val="black"/>
                </a:solidFill>
                <a:latin typeface="Comic Sans MS"/>
                <a:cs typeface="Comic Sans MS"/>
              </a:rPr>
              <a:t>understand what makes the water reach the river so</a:t>
            </a:r>
            <a:r>
              <a:rPr sz="898" spc="23" dirty="0">
                <a:solidFill>
                  <a:prstClr val="black"/>
                </a:solidFill>
                <a:latin typeface="Comic Sans MS"/>
                <a:cs typeface="Comic Sans MS"/>
              </a:rPr>
              <a:t> </a:t>
            </a:r>
            <a:r>
              <a:rPr sz="898" spc="-3" dirty="0">
                <a:solidFill>
                  <a:prstClr val="black"/>
                </a:solidFill>
                <a:latin typeface="Comic Sans MS"/>
                <a:cs typeface="Comic Sans MS"/>
              </a:rPr>
              <a:t>quickly?</a:t>
            </a:r>
            <a:endParaRPr sz="898" dirty="0">
              <a:solidFill>
                <a:prstClr val="black"/>
              </a:solidFill>
              <a:latin typeface="Comic Sans MS"/>
              <a:cs typeface="Comic Sans MS"/>
            </a:endParaRPr>
          </a:p>
        </p:txBody>
      </p:sp>
      <p:sp>
        <p:nvSpPr>
          <p:cNvPr id="8" name="Rectangle 7">
            <a:extLst>
              <a:ext uri="{FF2B5EF4-FFF2-40B4-BE49-F238E27FC236}">
                <a16:creationId xmlns:a16="http://schemas.microsoft.com/office/drawing/2014/main" id="{BB9D1CEC-22CF-4C2A-BB71-F51DDE761E32}"/>
              </a:ext>
            </a:extLst>
          </p:cNvPr>
          <p:cNvSpPr/>
          <p:nvPr/>
        </p:nvSpPr>
        <p:spPr>
          <a:xfrm>
            <a:off x="3579855" y="55604"/>
            <a:ext cx="5004487" cy="600164"/>
          </a:xfrm>
          <a:prstGeom prst="rect">
            <a:avLst/>
          </a:prstGeom>
          <a:ln>
            <a:solidFill>
              <a:schemeClr val="tx1"/>
            </a:solidFill>
          </a:ln>
        </p:spPr>
        <p:txBody>
          <a:bodyPr wrap="square">
            <a:spAutoFit/>
          </a:bodyPr>
          <a:lstStyle/>
          <a:p>
            <a:r>
              <a:rPr lang="en-GB" sz="825" b="1" dirty="0">
                <a:solidFill>
                  <a:srgbClr val="FF0000"/>
                </a:solidFill>
                <a:latin typeface="Tw Cen MT" panose="020B0602020104020603" pitchFamily="34" charset="0"/>
              </a:rPr>
              <a:t>TASK 23 – How do floods happen?: </a:t>
            </a:r>
            <a:r>
              <a:rPr lang="en-GB" sz="825" dirty="0">
                <a:solidFill>
                  <a:srgbClr val="FF0000"/>
                </a:solidFill>
                <a:latin typeface="Tw Cen MT" panose="020B0602020104020603" pitchFamily="34" charset="0"/>
              </a:rPr>
              <a:t>The next part of the rivers topic would’ve been to study flooding, starting with, ‘how do floods happen?’. Floods happen because of a series of events – not just lots of rain! It is important to understand this process, so that you’re able to explain the physical and human causes of flooding.</a:t>
            </a:r>
          </a:p>
          <a:p>
            <a:r>
              <a:rPr lang="en-GB" sz="825" dirty="0">
                <a:solidFill>
                  <a:srgbClr val="FF0000"/>
                </a:solidFill>
                <a:latin typeface="Tw Cen MT" panose="020B0602020104020603" pitchFamily="34" charset="0"/>
              </a:rPr>
              <a:t>The next 4 pages takes you through how floods happen. Read the information carefully and complete the tasks. </a:t>
            </a:r>
          </a:p>
        </p:txBody>
      </p:sp>
      <p:sp>
        <p:nvSpPr>
          <p:cNvPr id="10" name="Rectangle 9">
            <a:extLst>
              <a:ext uri="{FF2B5EF4-FFF2-40B4-BE49-F238E27FC236}">
                <a16:creationId xmlns:a16="http://schemas.microsoft.com/office/drawing/2014/main" id="{ED860B3C-0794-43E1-B59C-BD0D4E981774}"/>
              </a:ext>
            </a:extLst>
          </p:cNvPr>
          <p:cNvSpPr/>
          <p:nvPr/>
        </p:nvSpPr>
        <p:spPr>
          <a:xfrm>
            <a:off x="3616926" y="6339017"/>
            <a:ext cx="4967414"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
        <p:nvSpPr>
          <p:cNvPr id="7" name="object 2">
            <a:extLst>
              <a:ext uri="{FF2B5EF4-FFF2-40B4-BE49-F238E27FC236}">
                <a16:creationId xmlns:a16="http://schemas.microsoft.com/office/drawing/2014/main" id="{8A15AAEF-A37A-4D24-B67C-4E306E389D51}"/>
              </a:ext>
            </a:extLst>
          </p:cNvPr>
          <p:cNvSpPr txBox="1">
            <a:spLocks noGrp="1"/>
          </p:cNvSpPr>
          <p:nvPr>
            <p:ph type="title"/>
          </p:nvPr>
        </p:nvSpPr>
        <p:spPr>
          <a:xfrm>
            <a:off x="4979946" y="714201"/>
            <a:ext cx="2232108" cy="239057"/>
          </a:xfrm>
          <a:prstGeom prst="rect">
            <a:avLst/>
          </a:prstGeom>
        </p:spPr>
        <p:txBody>
          <a:bodyPr vert="horz" wrap="square" lIns="0" tIns="8145" rIns="0" bIns="0" rtlCol="0" anchor="ctr">
            <a:spAutoFit/>
          </a:bodyPr>
          <a:lstStyle/>
          <a:p>
            <a:pPr marL="8145">
              <a:lnSpc>
                <a:spcPct val="100000"/>
              </a:lnSpc>
              <a:spcBef>
                <a:spcPts val="65"/>
              </a:spcBef>
            </a:pPr>
            <a:r>
              <a:rPr lang="en-GB" sz="1500" b="1" spc="-3" dirty="0">
                <a:latin typeface="Comic Sans MS" panose="030F0702030302020204" pitchFamily="66" charset="0"/>
              </a:rPr>
              <a:t>How</a:t>
            </a:r>
            <a:r>
              <a:rPr sz="1500" b="1" spc="-3" dirty="0">
                <a:latin typeface="Comic Sans MS" panose="030F0702030302020204" pitchFamily="66" charset="0"/>
              </a:rPr>
              <a:t> do floods</a:t>
            </a:r>
            <a:r>
              <a:rPr sz="1500" b="1" spc="-38" dirty="0">
                <a:latin typeface="Comic Sans MS" panose="030F0702030302020204" pitchFamily="66" charset="0"/>
              </a:rPr>
              <a:t> </a:t>
            </a:r>
            <a:r>
              <a:rPr sz="1500" b="1" spc="-3" dirty="0">
                <a:latin typeface="Comic Sans MS" panose="030F0702030302020204" pitchFamily="66" charset="0"/>
              </a:rPr>
              <a:t>happen?</a:t>
            </a:r>
          </a:p>
        </p:txBody>
      </p:sp>
      <p:sp>
        <p:nvSpPr>
          <p:cNvPr id="9" name="object 3">
            <a:extLst>
              <a:ext uri="{FF2B5EF4-FFF2-40B4-BE49-F238E27FC236}">
                <a16:creationId xmlns:a16="http://schemas.microsoft.com/office/drawing/2014/main" id="{F69EBD70-D2A5-4EDD-8F94-7CAA42243B9F}"/>
              </a:ext>
            </a:extLst>
          </p:cNvPr>
          <p:cNvSpPr txBox="1"/>
          <p:nvPr/>
        </p:nvSpPr>
        <p:spPr>
          <a:xfrm>
            <a:off x="3958780" y="1034775"/>
            <a:ext cx="2615732" cy="258037"/>
          </a:xfrm>
          <a:prstGeom prst="rect">
            <a:avLst/>
          </a:prstGeom>
        </p:spPr>
        <p:txBody>
          <a:bodyPr vert="horz" wrap="square" lIns="0" tIns="8145" rIns="0" bIns="0" rtlCol="0">
            <a:spAutoFit/>
          </a:bodyPr>
          <a:lstStyle/>
          <a:p>
            <a:pPr marL="8145" defTabSz="586427">
              <a:spcBef>
                <a:spcPts val="65"/>
              </a:spcBef>
              <a:defRPr/>
            </a:pPr>
            <a:r>
              <a:rPr lang="en-GB" sz="770" b="1" u="sng" spc="-3" dirty="0">
                <a:solidFill>
                  <a:prstClr val="black"/>
                </a:solidFill>
                <a:uFill>
                  <a:solidFill>
                    <a:srgbClr val="000000"/>
                  </a:solidFill>
                </a:uFill>
                <a:latin typeface="Comic Sans MS"/>
                <a:cs typeface="Comic Sans MS"/>
              </a:rPr>
              <a:t>To get started…</a:t>
            </a:r>
          </a:p>
          <a:p>
            <a:pPr marL="8145" defTabSz="586427">
              <a:spcBef>
                <a:spcPts val="65"/>
              </a:spcBef>
              <a:defRPr/>
            </a:pPr>
            <a:r>
              <a:rPr sz="770" spc="-3" dirty="0">
                <a:solidFill>
                  <a:prstClr val="black"/>
                </a:solidFill>
                <a:latin typeface="Comic Sans MS"/>
                <a:cs typeface="Comic Sans MS"/>
              </a:rPr>
              <a:t>Complete the labels on the drainage basin</a:t>
            </a:r>
            <a:r>
              <a:rPr sz="770" spc="26" dirty="0">
                <a:solidFill>
                  <a:prstClr val="black"/>
                </a:solidFill>
                <a:latin typeface="Comic Sans MS"/>
                <a:cs typeface="Comic Sans MS"/>
              </a:rPr>
              <a:t> </a:t>
            </a:r>
            <a:r>
              <a:rPr sz="770" spc="-3" dirty="0">
                <a:solidFill>
                  <a:prstClr val="black"/>
                </a:solidFill>
                <a:latin typeface="Comic Sans MS"/>
                <a:cs typeface="Comic Sans MS"/>
              </a:rPr>
              <a:t>below.</a:t>
            </a:r>
            <a:endParaRPr sz="770" dirty="0">
              <a:solidFill>
                <a:prstClr val="black"/>
              </a:solidFill>
              <a:latin typeface="Comic Sans MS"/>
              <a:cs typeface="Comic Sans MS"/>
            </a:endParaRPr>
          </a:p>
        </p:txBody>
      </p:sp>
      <p:sp>
        <p:nvSpPr>
          <p:cNvPr id="12" name="object 4">
            <a:extLst>
              <a:ext uri="{FF2B5EF4-FFF2-40B4-BE49-F238E27FC236}">
                <a16:creationId xmlns:a16="http://schemas.microsoft.com/office/drawing/2014/main" id="{1100A263-A34C-453A-A6A2-11A740DD0C40}"/>
              </a:ext>
            </a:extLst>
          </p:cNvPr>
          <p:cNvSpPr/>
          <p:nvPr/>
        </p:nvSpPr>
        <p:spPr>
          <a:xfrm>
            <a:off x="3966110" y="1377412"/>
            <a:ext cx="2615732" cy="2973155"/>
          </a:xfrm>
          <a:prstGeom prst="rect">
            <a:avLst/>
          </a:prstGeom>
          <a:blipFill>
            <a:blip r:embed="rId4"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15" name="object 7">
            <a:extLst>
              <a:ext uri="{FF2B5EF4-FFF2-40B4-BE49-F238E27FC236}">
                <a16:creationId xmlns:a16="http://schemas.microsoft.com/office/drawing/2014/main" id="{722EF83C-D624-44E1-A042-9C2E1C17A51D}"/>
              </a:ext>
            </a:extLst>
          </p:cNvPr>
          <p:cNvSpPr txBox="1"/>
          <p:nvPr/>
        </p:nvSpPr>
        <p:spPr>
          <a:xfrm>
            <a:off x="6975649" y="1372800"/>
            <a:ext cx="1250241" cy="2928810"/>
          </a:xfrm>
          <a:prstGeom prst="rect">
            <a:avLst/>
          </a:prstGeom>
          <a:ln w="6350">
            <a:solidFill>
              <a:srgbClr val="000000"/>
            </a:solidFill>
          </a:ln>
        </p:spPr>
        <p:txBody>
          <a:bodyPr vert="horz" wrap="square" lIns="0" tIns="9774" rIns="0" bIns="0" rtlCol="0">
            <a:spAutoFit/>
          </a:bodyPr>
          <a:lstStyle/>
          <a:p>
            <a:pPr marL="323350" marR="316019" indent="407" algn="ctr" defTabSz="586427">
              <a:lnSpc>
                <a:spcPts val="3341"/>
              </a:lnSpc>
              <a:spcBef>
                <a:spcPts val="77"/>
              </a:spcBef>
              <a:defRPr/>
            </a:pPr>
            <a:r>
              <a:rPr sz="898" spc="-3" dirty="0">
                <a:solidFill>
                  <a:prstClr val="black"/>
                </a:solidFill>
                <a:latin typeface="Comic Sans MS"/>
                <a:cs typeface="Comic Sans MS"/>
              </a:rPr>
              <a:t>Source  Mouth  Confluence  Tributary  </a:t>
            </a:r>
            <a:r>
              <a:rPr sz="898" dirty="0">
                <a:solidFill>
                  <a:prstClr val="black"/>
                </a:solidFill>
                <a:latin typeface="Comic Sans MS"/>
                <a:cs typeface="Comic Sans MS"/>
              </a:rPr>
              <a:t>W</a:t>
            </a:r>
            <a:r>
              <a:rPr sz="898" spc="-3" dirty="0">
                <a:solidFill>
                  <a:prstClr val="black"/>
                </a:solidFill>
                <a:latin typeface="Comic Sans MS"/>
                <a:cs typeface="Comic Sans MS"/>
              </a:rPr>
              <a:t>at</a:t>
            </a:r>
            <a:r>
              <a:rPr sz="898" dirty="0">
                <a:solidFill>
                  <a:prstClr val="black"/>
                </a:solidFill>
                <a:latin typeface="Comic Sans MS"/>
                <a:cs typeface="Comic Sans MS"/>
              </a:rPr>
              <a:t>er</a:t>
            </a:r>
            <a:r>
              <a:rPr sz="898" spc="-3" dirty="0">
                <a:solidFill>
                  <a:prstClr val="black"/>
                </a:solidFill>
                <a:latin typeface="Comic Sans MS"/>
                <a:cs typeface="Comic Sans MS"/>
              </a:rPr>
              <a:t>sh</a:t>
            </a:r>
            <a:r>
              <a:rPr sz="898" dirty="0">
                <a:solidFill>
                  <a:prstClr val="black"/>
                </a:solidFill>
                <a:latin typeface="Comic Sans MS"/>
                <a:cs typeface="Comic Sans MS"/>
              </a:rPr>
              <a:t>ed  </a:t>
            </a:r>
            <a:r>
              <a:rPr sz="898" spc="-3" dirty="0">
                <a:solidFill>
                  <a:prstClr val="black"/>
                </a:solidFill>
                <a:latin typeface="Comic Sans MS"/>
                <a:cs typeface="Comic Sans MS"/>
              </a:rPr>
              <a:t>Channel</a:t>
            </a:r>
            <a:endParaRPr lang="en-GB" sz="898" dirty="0">
              <a:solidFill>
                <a:prstClr val="black"/>
              </a:solidFill>
              <a:latin typeface="Comic Sans MS"/>
              <a:cs typeface="Comic Sans MS"/>
            </a:endParaRPr>
          </a:p>
          <a:p>
            <a:pPr marL="323350" marR="316019" indent="407" algn="ctr" defTabSz="586427">
              <a:lnSpc>
                <a:spcPts val="3341"/>
              </a:lnSpc>
              <a:spcBef>
                <a:spcPts val="77"/>
              </a:spcBef>
              <a:defRPr/>
            </a:pPr>
            <a:endParaRPr lang="en-GB" sz="1539" dirty="0">
              <a:solidFill>
                <a:prstClr val="black"/>
              </a:solidFill>
              <a:latin typeface="Comic Sans MS"/>
              <a:cs typeface="Comic Sans MS"/>
            </a:endParaRPr>
          </a:p>
        </p:txBody>
      </p:sp>
    </p:spTree>
    <p:extLst>
      <p:ext uri="{BB962C8B-B14F-4D97-AF65-F5344CB8AC3E}">
        <p14:creationId xmlns:p14="http://schemas.microsoft.com/office/powerpoint/2010/main" val="18759904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9D1CEC-22CF-4C2A-BB71-F51DDE761E32}"/>
              </a:ext>
            </a:extLst>
          </p:cNvPr>
          <p:cNvSpPr/>
          <p:nvPr/>
        </p:nvSpPr>
        <p:spPr>
          <a:xfrm>
            <a:off x="3579855" y="55604"/>
            <a:ext cx="5004487" cy="600164"/>
          </a:xfrm>
          <a:prstGeom prst="rect">
            <a:avLst/>
          </a:prstGeom>
          <a:ln>
            <a:solidFill>
              <a:schemeClr val="tx1"/>
            </a:solidFill>
          </a:ln>
        </p:spPr>
        <p:txBody>
          <a:bodyPr wrap="square">
            <a:spAutoFit/>
          </a:bodyPr>
          <a:lstStyle/>
          <a:p>
            <a:r>
              <a:rPr lang="en-GB" sz="825" b="1" dirty="0">
                <a:solidFill>
                  <a:srgbClr val="FF0000"/>
                </a:solidFill>
                <a:latin typeface="Tw Cen MT" panose="020B0602020104020603" pitchFamily="34" charset="0"/>
              </a:rPr>
              <a:t>CONTINUED - TASK 23 – How do floods happen?: </a:t>
            </a:r>
            <a:r>
              <a:rPr lang="en-GB" sz="825" dirty="0">
                <a:solidFill>
                  <a:srgbClr val="FF0000"/>
                </a:solidFill>
                <a:latin typeface="Tw Cen MT" panose="020B0602020104020603" pitchFamily="34" charset="0"/>
              </a:rPr>
              <a:t>The next part of the rivers topic would’ve been to study flooding, starting with, ‘how do floods happen?’. Floods happen because of a series of events – not just lots of rain! It is important to understand this process, so that you’re able to explain the physical and human causes of flooding.</a:t>
            </a:r>
          </a:p>
          <a:p>
            <a:r>
              <a:rPr lang="en-GB" sz="825" dirty="0">
                <a:solidFill>
                  <a:srgbClr val="FF0000"/>
                </a:solidFill>
                <a:latin typeface="Tw Cen MT" panose="020B0602020104020603" pitchFamily="34" charset="0"/>
              </a:rPr>
              <a:t>The next 4 pages takes you through how floods happen. Read the information carefully and complete the tasks. </a:t>
            </a:r>
          </a:p>
        </p:txBody>
      </p:sp>
      <p:sp>
        <p:nvSpPr>
          <p:cNvPr id="10" name="Rectangle 9">
            <a:extLst>
              <a:ext uri="{FF2B5EF4-FFF2-40B4-BE49-F238E27FC236}">
                <a16:creationId xmlns:a16="http://schemas.microsoft.com/office/drawing/2014/main" id="{ED860B3C-0794-43E1-B59C-BD0D4E981774}"/>
              </a:ext>
            </a:extLst>
          </p:cNvPr>
          <p:cNvSpPr/>
          <p:nvPr/>
        </p:nvSpPr>
        <p:spPr>
          <a:xfrm>
            <a:off x="3616926" y="6339017"/>
            <a:ext cx="4967415"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
        <p:nvSpPr>
          <p:cNvPr id="13" name="object 2">
            <a:extLst>
              <a:ext uri="{FF2B5EF4-FFF2-40B4-BE49-F238E27FC236}">
                <a16:creationId xmlns:a16="http://schemas.microsoft.com/office/drawing/2014/main" id="{3569D9B7-D46B-4D81-8DD9-975547892D86}"/>
              </a:ext>
            </a:extLst>
          </p:cNvPr>
          <p:cNvSpPr txBox="1"/>
          <p:nvPr/>
        </p:nvSpPr>
        <p:spPr>
          <a:xfrm>
            <a:off x="4270532" y="739635"/>
            <a:ext cx="2678448" cy="126719"/>
          </a:xfrm>
          <a:prstGeom prst="rect">
            <a:avLst/>
          </a:prstGeom>
        </p:spPr>
        <p:txBody>
          <a:bodyPr vert="horz" wrap="square" lIns="0" tIns="8145" rIns="0" bIns="0" rtlCol="0">
            <a:spAutoFit/>
          </a:bodyPr>
          <a:lstStyle/>
          <a:p>
            <a:pPr marL="8145" defTabSz="586427">
              <a:spcBef>
                <a:spcPts val="65"/>
              </a:spcBef>
              <a:defRPr/>
            </a:pPr>
            <a:r>
              <a:rPr sz="770" b="1" u="sng" spc="-3" dirty="0">
                <a:solidFill>
                  <a:prstClr val="black"/>
                </a:solidFill>
                <a:uFill>
                  <a:solidFill>
                    <a:srgbClr val="000000"/>
                  </a:solidFill>
                </a:uFill>
                <a:latin typeface="Comic Sans MS"/>
                <a:cs typeface="Comic Sans MS"/>
              </a:rPr>
              <a:t>Floods usually follow </a:t>
            </a:r>
            <a:r>
              <a:rPr sz="770" b="1" u="sng" dirty="0">
                <a:solidFill>
                  <a:prstClr val="black"/>
                </a:solidFill>
                <a:uFill>
                  <a:solidFill>
                    <a:srgbClr val="000000"/>
                  </a:solidFill>
                </a:uFill>
                <a:latin typeface="Comic Sans MS"/>
                <a:cs typeface="Comic Sans MS"/>
              </a:rPr>
              <a:t>a </a:t>
            </a:r>
            <a:r>
              <a:rPr sz="770" b="1" u="sng" spc="-3" dirty="0">
                <a:solidFill>
                  <a:prstClr val="black"/>
                </a:solidFill>
                <a:uFill>
                  <a:solidFill>
                    <a:srgbClr val="000000"/>
                  </a:solidFill>
                </a:uFill>
                <a:latin typeface="Comic Sans MS"/>
                <a:cs typeface="Comic Sans MS"/>
              </a:rPr>
              <a:t>set pattern </a:t>
            </a:r>
            <a:r>
              <a:rPr sz="770" b="1" u="sng" dirty="0">
                <a:solidFill>
                  <a:prstClr val="black"/>
                </a:solidFill>
                <a:uFill>
                  <a:solidFill>
                    <a:srgbClr val="000000"/>
                  </a:solidFill>
                </a:uFill>
                <a:latin typeface="Comic Sans MS"/>
                <a:cs typeface="Comic Sans MS"/>
              </a:rPr>
              <a:t>in </a:t>
            </a:r>
            <a:r>
              <a:rPr sz="770" b="1" u="sng" spc="-3" dirty="0">
                <a:solidFill>
                  <a:prstClr val="black"/>
                </a:solidFill>
                <a:uFill>
                  <a:solidFill>
                    <a:srgbClr val="000000"/>
                  </a:solidFill>
                </a:uFill>
                <a:latin typeface="Comic Sans MS"/>
                <a:cs typeface="Comic Sans MS"/>
              </a:rPr>
              <a:t>how they</a:t>
            </a:r>
            <a:r>
              <a:rPr sz="770" b="1" u="sng" spc="3" dirty="0">
                <a:solidFill>
                  <a:prstClr val="black"/>
                </a:solidFill>
                <a:uFill>
                  <a:solidFill>
                    <a:srgbClr val="000000"/>
                  </a:solidFill>
                </a:uFill>
                <a:latin typeface="Comic Sans MS"/>
                <a:cs typeface="Comic Sans MS"/>
              </a:rPr>
              <a:t> </a:t>
            </a:r>
            <a:r>
              <a:rPr sz="770" b="1" u="sng" spc="-3" dirty="0">
                <a:solidFill>
                  <a:prstClr val="black"/>
                </a:solidFill>
                <a:uFill>
                  <a:solidFill>
                    <a:srgbClr val="000000"/>
                  </a:solidFill>
                </a:uFill>
                <a:latin typeface="Comic Sans MS"/>
                <a:cs typeface="Comic Sans MS"/>
              </a:rPr>
              <a:t>happen…</a:t>
            </a:r>
            <a:endParaRPr sz="770">
              <a:solidFill>
                <a:prstClr val="black"/>
              </a:solidFill>
              <a:latin typeface="Comic Sans MS"/>
              <a:cs typeface="Comic Sans MS"/>
            </a:endParaRPr>
          </a:p>
        </p:txBody>
      </p:sp>
      <p:sp>
        <p:nvSpPr>
          <p:cNvPr id="16" name="object 3">
            <a:extLst>
              <a:ext uri="{FF2B5EF4-FFF2-40B4-BE49-F238E27FC236}">
                <a16:creationId xmlns:a16="http://schemas.microsoft.com/office/drawing/2014/main" id="{C50CA9B4-6700-475B-BAE4-29093BCE2FAB}"/>
              </a:ext>
            </a:extLst>
          </p:cNvPr>
          <p:cNvSpPr/>
          <p:nvPr/>
        </p:nvSpPr>
        <p:spPr>
          <a:xfrm>
            <a:off x="4011524" y="3602616"/>
            <a:ext cx="4262222" cy="2643018"/>
          </a:xfrm>
          <a:prstGeom prst="rect">
            <a:avLst/>
          </a:prstGeom>
          <a:blipFill>
            <a:blip r:embed="rId4"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17" name="object 4">
            <a:extLst>
              <a:ext uri="{FF2B5EF4-FFF2-40B4-BE49-F238E27FC236}">
                <a16:creationId xmlns:a16="http://schemas.microsoft.com/office/drawing/2014/main" id="{47FD36CC-1FCE-4C3D-9D13-A678AC095B4D}"/>
              </a:ext>
            </a:extLst>
          </p:cNvPr>
          <p:cNvSpPr/>
          <p:nvPr/>
        </p:nvSpPr>
        <p:spPr>
          <a:xfrm>
            <a:off x="7569204" y="2223487"/>
            <a:ext cx="899195" cy="1185896"/>
          </a:xfrm>
          <a:prstGeom prst="rect">
            <a:avLst/>
          </a:prstGeom>
          <a:blipFill>
            <a:blip r:embed="rId5"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18" name="object 5">
            <a:extLst>
              <a:ext uri="{FF2B5EF4-FFF2-40B4-BE49-F238E27FC236}">
                <a16:creationId xmlns:a16="http://schemas.microsoft.com/office/drawing/2014/main" id="{3853A73E-AE3C-4672-B9B3-9185B46D3635}"/>
              </a:ext>
            </a:extLst>
          </p:cNvPr>
          <p:cNvSpPr/>
          <p:nvPr/>
        </p:nvSpPr>
        <p:spPr>
          <a:xfrm>
            <a:off x="5951627" y="2203939"/>
            <a:ext cx="899196" cy="1185896"/>
          </a:xfrm>
          <a:prstGeom prst="rect">
            <a:avLst/>
          </a:prstGeom>
          <a:blipFill>
            <a:blip r:embed="rId5"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19" name="object 6">
            <a:extLst>
              <a:ext uri="{FF2B5EF4-FFF2-40B4-BE49-F238E27FC236}">
                <a16:creationId xmlns:a16="http://schemas.microsoft.com/office/drawing/2014/main" id="{8789AD76-9172-475F-BEBE-F4775DD7ED5F}"/>
              </a:ext>
            </a:extLst>
          </p:cNvPr>
          <p:cNvSpPr/>
          <p:nvPr/>
        </p:nvSpPr>
        <p:spPr>
          <a:xfrm>
            <a:off x="4275407" y="2155070"/>
            <a:ext cx="899196" cy="1185896"/>
          </a:xfrm>
          <a:prstGeom prst="rect">
            <a:avLst/>
          </a:prstGeom>
          <a:blipFill>
            <a:blip r:embed="rId5"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20" name="object 7">
            <a:extLst>
              <a:ext uri="{FF2B5EF4-FFF2-40B4-BE49-F238E27FC236}">
                <a16:creationId xmlns:a16="http://schemas.microsoft.com/office/drawing/2014/main" id="{25755504-9144-48AC-AB05-32257054E586}"/>
              </a:ext>
            </a:extLst>
          </p:cNvPr>
          <p:cNvSpPr/>
          <p:nvPr/>
        </p:nvSpPr>
        <p:spPr>
          <a:xfrm>
            <a:off x="6948980" y="1097573"/>
            <a:ext cx="899195" cy="1185896"/>
          </a:xfrm>
          <a:prstGeom prst="rect">
            <a:avLst/>
          </a:prstGeom>
          <a:blipFill>
            <a:blip r:embed="rId5"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21" name="object 8">
            <a:extLst>
              <a:ext uri="{FF2B5EF4-FFF2-40B4-BE49-F238E27FC236}">
                <a16:creationId xmlns:a16="http://schemas.microsoft.com/office/drawing/2014/main" id="{8A8C1EC5-1776-41AC-A7C9-A0E7E4026B4A}"/>
              </a:ext>
            </a:extLst>
          </p:cNvPr>
          <p:cNvSpPr/>
          <p:nvPr/>
        </p:nvSpPr>
        <p:spPr>
          <a:xfrm>
            <a:off x="5321630" y="1131781"/>
            <a:ext cx="899196" cy="1185896"/>
          </a:xfrm>
          <a:prstGeom prst="rect">
            <a:avLst/>
          </a:prstGeom>
          <a:blipFill>
            <a:blip r:embed="rId5"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22" name="object 9">
            <a:extLst>
              <a:ext uri="{FF2B5EF4-FFF2-40B4-BE49-F238E27FC236}">
                <a16:creationId xmlns:a16="http://schemas.microsoft.com/office/drawing/2014/main" id="{668ED70A-99FD-4105-8C35-8A28C886A56F}"/>
              </a:ext>
            </a:extLst>
          </p:cNvPr>
          <p:cNvSpPr/>
          <p:nvPr/>
        </p:nvSpPr>
        <p:spPr>
          <a:xfrm>
            <a:off x="3679619" y="1122007"/>
            <a:ext cx="899196" cy="1185896"/>
          </a:xfrm>
          <a:prstGeom prst="rect">
            <a:avLst/>
          </a:prstGeom>
          <a:blipFill>
            <a:blip r:embed="rId5"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23" name="object 10">
            <a:extLst>
              <a:ext uri="{FF2B5EF4-FFF2-40B4-BE49-F238E27FC236}">
                <a16:creationId xmlns:a16="http://schemas.microsoft.com/office/drawing/2014/main" id="{CF4A6702-758F-4875-B754-8C5A3228E817}"/>
              </a:ext>
            </a:extLst>
          </p:cNvPr>
          <p:cNvSpPr/>
          <p:nvPr/>
        </p:nvSpPr>
        <p:spPr>
          <a:xfrm>
            <a:off x="5990722" y="2556206"/>
            <a:ext cx="825893" cy="805530"/>
          </a:xfrm>
          <a:custGeom>
            <a:avLst/>
            <a:gdLst/>
            <a:ahLst/>
            <a:cxnLst/>
            <a:rect l="l" t="t" r="r" b="b"/>
            <a:pathLst>
              <a:path w="1287779" h="1256029">
                <a:moveTo>
                  <a:pt x="643889" y="0"/>
                </a:moveTo>
                <a:lnTo>
                  <a:pt x="576580" y="3175"/>
                </a:lnTo>
                <a:lnTo>
                  <a:pt x="509905" y="13970"/>
                </a:lnTo>
                <a:lnTo>
                  <a:pt x="445135" y="30479"/>
                </a:lnTo>
                <a:lnTo>
                  <a:pt x="382270" y="54609"/>
                </a:lnTo>
                <a:lnTo>
                  <a:pt x="321945" y="84454"/>
                </a:lnTo>
                <a:lnTo>
                  <a:pt x="265430" y="120014"/>
                </a:lnTo>
                <a:lnTo>
                  <a:pt x="213360" y="161289"/>
                </a:lnTo>
                <a:lnTo>
                  <a:pt x="165100" y="207644"/>
                </a:lnTo>
                <a:lnTo>
                  <a:pt x="123190" y="259079"/>
                </a:lnTo>
                <a:lnTo>
                  <a:pt x="86360" y="313689"/>
                </a:lnTo>
                <a:lnTo>
                  <a:pt x="55880" y="372744"/>
                </a:lnTo>
                <a:lnTo>
                  <a:pt x="31750" y="433704"/>
                </a:lnTo>
                <a:lnTo>
                  <a:pt x="13970" y="497204"/>
                </a:lnTo>
                <a:lnTo>
                  <a:pt x="3810" y="562610"/>
                </a:lnTo>
                <a:lnTo>
                  <a:pt x="0" y="628014"/>
                </a:lnTo>
                <a:lnTo>
                  <a:pt x="635" y="661035"/>
                </a:lnTo>
                <a:lnTo>
                  <a:pt x="8255" y="726439"/>
                </a:lnTo>
                <a:lnTo>
                  <a:pt x="22225" y="790575"/>
                </a:lnTo>
                <a:lnTo>
                  <a:pt x="43180" y="852804"/>
                </a:lnTo>
                <a:lnTo>
                  <a:pt x="70485" y="913129"/>
                </a:lnTo>
                <a:lnTo>
                  <a:pt x="104140" y="969644"/>
                </a:lnTo>
                <a:lnTo>
                  <a:pt x="143510" y="1022985"/>
                </a:lnTo>
                <a:lnTo>
                  <a:pt x="188595" y="1071879"/>
                </a:lnTo>
                <a:lnTo>
                  <a:pt x="238760" y="1115694"/>
                </a:lnTo>
                <a:lnTo>
                  <a:pt x="293370" y="1154429"/>
                </a:lnTo>
                <a:lnTo>
                  <a:pt x="351789" y="1186814"/>
                </a:lnTo>
                <a:lnTo>
                  <a:pt x="413385" y="1213485"/>
                </a:lnTo>
                <a:lnTo>
                  <a:pt x="477520" y="1233804"/>
                </a:lnTo>
                <a:lnTo>
                  <a:pt x="542925" y="1247775"/>
                </a:lnTo>
                <a:lnTo>
                  <a:pt x="610235" y="1254760"/>
                </a:lnTo>
                <a:lnTo>
                  <a:pt x="643889" y="1255394"/>
                </a:lnTo>
                <a:lnTo>
                  <a:pt x="643889" y="1256029"/>
                </a:lnTo>
                <a:lnTo>
                  <a:pt x="711200" y="1252219"/>
                </a:lnTo>
                <a:lnTo>
                  <a:pt x="777875" y="1242060"/>
                </a:lnTo>
                <a:lnTo>
                  <a:pt x="842645" y="1224914"/>
                </a:lnTo>
                <a:lnTo>
                  <a:pt x="905510" y="1201419"/>
                </a:lnTo>
                <a:lnTo>
                  <a:pt x="965835" y="1171575"/>
                </a:lnTo>
                <a:lnTo>
                  <a:pt x="1021714" y="1136014"/>
                </a:lnTo>
                <a:lnTo>
                  <a:pt x="1074420" y="1094739"/>
                </a:lnTo>
                <a:lnTo>
                  <a:pt x="1122045" y="1047750"/>
                </a:lnTo>
                <a:lnTo>
                  <a:pt x="1164589" y="996950"/>
                </a:lnTo>
                <a:lnTo>
                  <a:pt x="1200785" y="941704"/>
                </a:lnTo>
                <a:lnTo>
                  <a:pt x="1231264" y="883285"/>
                </a:lnTo>
                <a:lnTo>
                  <a:pt x="1255395" y="821689"/>
                </a:lnTo>
                <a:lnTo>
                  <a:pt x="1273175" y="758189"/>
                </a:lnTo>
                <a:lnTo>
                  <a:pt x="1283335" y="693419"/>
                </a:lnTo>
                <a:lnTo>
                  <a:pt x="1287145" y="628014"/>
                </a:lnTo>
                <a:lnTo>
                  <a:pt x="1287780" y="628014"/>
                </a:lnTo>
                <a:lnTo>
                  <a:pt x="1283970" y="562610"/>
                </a:lnTo>
                <a:lnTo>
                  <a:pt x="1273810" y="497204"/>
                </a:lnTo>
                <a:lnTo>
                  <a:pt x="1256030" y="433704"/>
                </a:lnTo>
                <a:lnTo>
                  <a:pt x="1231900" y="372744"/>
                </a:lnTo>
                <a:lnTo>
                  <a:pt x="1201420" y="314325"/>
                </a:lnTo>
                <a:lnTo>
                  <a:pt x="1164589" y="259079"/>
                </a:lnTo>
                <a:lnTo>
                  <a:pt x="1122680" y="207644"/>
                </a:lnTo>
                <a:lnTo>
                  <a:pt x="1074420" y="161289"/>
                </a:lnTo>
                <a:lnTo>
                  <a:pt x="1022350" y="120014"/>
                </a:lnTo>
                <a:lnTo>
                  <a:pt x="965835" y="84454"/>
                </a:lnTo>
                <a:lnTo>
                  <a:pt x="905510" y="54609"/>
                </a:lnTo>
                <a:lnTo>
                  <a:pt x="842645" y="30479"/>
                </a:lnTo>
                <a:lnTo>
                  <a:pt x="777875" y="13970"/>
                </a:lnTo>
                <a:lnTo>
                  <a:pt x="711200" y="3175"/>
                </a:lnTo>
                <a:lnTo>
                  <a:pt x="677545" y="634"/>
                </a:lnTo>
                <a:lnTo>
                  <a:pt x="643889" y="0"/>
                </a:lnTo>
                <a:close/>
              </a:path>
            </a:pathLst>
          </a:custGeom>
          <a:solidFill>
            <a:srgbClr val="FFFF99"/>
          </a:solidFill>
        </p:spPr>
        <p:txBody>
          <a:bodyPr wrap="square" lIns="0" tIns="0" rIns="0" bIns="0" rtlCol="0"/>
          <a:lstStyle/>
          <a:p>
            <a:pPr defTabSz="586427">
              <a:defRPr/>
            </a:pPr>
            <a:endParaRPr sz="1154">
              <a:solidFill>
                <a:prstClr val="black"/>
              </a:solidFill>
              <a:latin typeface="Calibri"/>
            </a:endParaRPr>
          </a:p>
        </p:txBody>
      </p:sp>
      <p:sp>
        <p:nvSpPr>
          <p:cNvPr id="24" name="object 11">
            <a:extLst>
              <a:ext uri="{FF2B5EF4-FFF2-40B4-BE49-F238E27FC236}">
                <a16:creationId xmlns:a16="http://schemas.microsoft.com/office/drawing/2014/main" id="{BB437148-7DD6-4320-8B19-12BFBD7FF019}"/>
              </a:ext>
            </a:extLst>
          </p:cNvPr>
          <p:cNvSpPr/>
          <p:nvPr/>
        </p:nvSpPr>
        <p:spPr>
          <a:xfrm>
            <a:off x="5990722" y="2556206"/>
            <a:ext cx="825893" cy="805530"/>
          </a:xfrm>
          <a:custGeom>
            <a:avLst/>
            <a:gdLst/>
            <a:ahLst/>
            <a:cxnLst/>
            <a:rect l="l" t="t" r="r" b="b"/>
            <a:pathLst>
              <a:path w="1287779" h="1256029">
                <a:moveTo>
                  <a:pt x="0" y="628014"/>
                </a:moveTo>
                <a:lnTo>
                  <a:pt x="635" y="594994"/>
                </a:lnTo>
                <a:lnTo>
                  <a:pt x="3810" y="562610"/>
                </a:lnTo>
                <a:lnTo>
                  <a:pt x="13970" y="497204"/>
                </a:lnTo>
                <a:lnTo>
                  <a:pt x="31750" y="433704"/>
                </a:lnTo>
                <a:lnTo>
                  <a:pt x="55880" y="372744"/>
                </a:lnTo>
                <a:lnTo>
                  <a:pt x="86360" y="313689"/>
                </a:lnTo>
                <a:lnTo>
                  <a:pt x="123190" y="259079"/>
                </a:lnTo>
                <a:lnTo>
                  <a:pt x="165100" y="207644"/>
                </a:lnTo>
                <a:lnTo>
                  <a:pt x="213360" y="161289"/>
                </a:lnTo>
                <a:lnTo>
                  <a:pt x="265430" y="120014"/>
                </a:lnTo>
                <a:lnTo>
                  <a:pt x="321945" y="84454"/>
                </a:lnTo>
                <a:lnTo>
                  <a:pt x="382270" y="54609"/>
                </a:lnTo>
                <a:lnTo>
                  <a:pt x="445135" y="30479"/>
                </a:lnTo>
                <a:lnTo>
                  <a:pt x="509905" y="13970"/>
                </a:lnTo>
                <a:lnTo>
                  <a:pt x="576580" y="3175"/>
                </a:lnTo>
                <a:lnTo>
                  <a:pt x="643889" y="0"/>
                </a:lnTo>
                <a:lnTo>
                  <a:pt x="711200" y="3175"/>
                </a:lnTo>
                <a:lnTo>
                  <a:pt x="777875" y="13970"/>
                </a:lnTo>
                <a:lnTo>
                  <a:pt x="842645" y="30479"/>
                </a:lnTo>
                <a:lnTo>
                  <a:pt x="905510" y="54609"/>
                </a:lnTo>
                <a:lnTo>
                  <a:pt x="965835" y="84454"/>
                </a:lnTo>
                <a:lnTo>
                  <a:pt x="1022350" y="120014"/>
                </a:lnTo>
                <a:lnTo>
                  <a:pt x="1074420" y="161289"/>
                </a:lnTo>
                <a:lnTo>
                  <a:pt x="1122680" y="207644"/>
                </a:lnTo>
                <a:lnTo>
                  <a:pt x="1164589" y="259079"/>
                </a:lnTo>
                <a:lnTo>
                  <a:pt x="1201420" y="314325"/>
                </a:lnTo>
                <a:lnTo>
                  <a:pt x="1231900" y="372744"/>
                </a:lnTo>
                <a:lnTo>
                  <a:pt x="1256030" y="433704"/>
                </a:lnTo>
                <a:lnTo>
                  <a:pt x="1273810" y="497204"/>
                </a:lnTo>
                <a:lnTo>
                  <a:pt x="1283970" y="562610"/>
                </a:lnTo>
                <a:lnTo>
                  <a:pt x="1287780" y="628014"/>
                </a:lnTo>
                <a:lnTo>
                  <a:pt x="1287145" y="628014"/>
                </a:lnTo>
                <a:lnTo>
                  <a:pt x="1286510" y="661035"/>
                </a:lnTo>
                <a:lnTo>
                  <a:pt x="1279525" y="726439"/>
                </a:lnTo>
                <a:lnTo>
                  <a:pt x="1264920" y="790575"/>
                </a:lnTo>
                <a:lnTo>
                  <a:pt x="1244600" y="852804"/>
                </a:lnTo>
                <a:lnTo>
                  <a:pt x="1217295" y="913129"/>
                </a:lnTo>
                <a:lnTo>
                  <a:pt x="1183639" y="969644"/>
                </a:lnTo>
                <a:lnTo>
                  <a:pt x="1143635" y="1022985"/>
                </a:lnTo>
                <a:lnTo>
                  <a:pt x="1098550" y="1071879"/>
                </a:lnTo>
                <a:lnTo>
                  <a:pt x="1049020" y="1115694"/>
                </a:lnTo>
                <a:lnTo>
                  <a:pt x="994410" y="1154429"/>
                </a:lnTo>
                <a:lnTo>
                  <a:pt x="935989" y="1187450"/>
                </a:lnTo>
                <a:lnTo>
                  <a:pt x="874395" y="1214119"/>
                </a:lnTo>
                <a:lnTo>
                  <a:pt x="810260" y="1234439"/>
                </a:lnTo>
                <a:lnTo>
                  <a:pt x="744855" y="1248410"/>
                </a:lnTo>
                <a:lnTo>
                  <a:pt x="677545" y="1255394"/>
                </a:lnTo>
                <a:lnTo>
                  <a:pt x="643889" y="1256029"/>
                </a:lnTo>
                <a:lnTo>
                  <a:pt x="643889" y="1255394"/>
                </a:lnTo>
                <a:lnTo>
                  <a:pt x="610235" y="1254760"/>
                </a:lnTo>
                <a:lnTo>
                  <a:pt x="542925" y="1247775"/>
                </a:lnTo>
                <a:lnTo>
                  <a:pt x="477520" y="1233804"/>
                </a:lnTo>
                <a:lnTo>
                  <a:pt x="413385" y="1213485"/>
                </a:lnTo>
                <a:lnTo>
                  <a:pt x="351789" y="1186814"/>
                </a:lnTo>
                <a:lnTo>
                  <a:pt x="293370" y="1154429"/>
                </a:lnTo>
                <a:lnTo>
                  <a:pt x="238760" y="1115694"/>
                </a:lnTo>
                <a:lnTo>
                  <a:pt x="188595" y="1071879"/>
                </a:lnTo>
                <a:lnTo>
                  <a:pt x="143510" y="1022985"/>
                </a:lnTo>
                <a:lnTo>
                  <a:pt x="104140" y="969644"/>
                </a:lnTo>
                <a:lnTo>
                  <a:pt x="70485" y="913129"/>
                </a:lnTo>
                <a:lnTo>
                  <a:pt x="43180" y="852804"/>
                </a:lnTo>
                <a:lnTo>
                  <a:pt x="22225" y="790575"/>
                </a:lnTo>
                <a:lnTo>
                  <a:pt x="8255" y="726439"/>
                </a:lnTo>
                <a:lnTo>
                  <a:pt x="635" y="661035"/>
                </a:lnTo>
                <a:lnTo>
                  <a:pt x="0" y="628014"/>
                </a:lnTo>
                <a:close/>
              </a:path>
            </a:pathLst>
          </a:custGeom>
          <a:ln w="12700">
            <a:solidFill>
              <a:srgbClr val="4371C3"/>
            </a:solidFill>
          </a:ln>
        </p:spPr>
        <p:txBody>
          <a:bodyPr wrap="square" lIns="0" tIns="0" rIns="0" bIns="0" rtlCol="0"/>
          <a:lstStyle/>
          <a:p>
            <a:pPr defTabSz="586427">
              <a:defRPr/>
            </a:pPr>
            <a:endParaRPr sz="1154">
              <a:solidFill>
                <a:prstClr val="black"/>
              </a:solidFill>
              <a:latin typeface="Calibri"/>
            </a:endParaRPr>
          </a:p>
        </p:txBody>
      </p:sp>
      <p:sp>
        <p:nvSpPr>
          <p:cNvPr id="25" name="object 12">
            <a:extLst>
              <a:ext uri="{FF2B5EF4-FFF2-40B4-BE49-F238E27FC236}">
                <a16:creationId xmlns:a16="http://schemas.microsoft.com/office/drawing/2014/main" id="{BB9DDC4D-E823-4303-8892-D3ECDEB6D258}"/>
              </a:ext>
            </a:extLst>
          </p:cNvPr>
          <p:cNvSpPr/>
          <p:nvPr/>
        </p:nvSpPr>
        <p:spPr>
          <a:xfrm>
            <a:off x="3757810" y="1508482"/>
            <a:ext cx="742814" cy="742814"/>
          </a:xfrm>
          <a:custGeom>
            <a:avLst/>
            <a:gdLst/>
            <a:ahLst/>
            <a:cxnLst/>
            <a:rect l="l" t="t" r="r" b="b"/>
            <a:pathLst>
              <a:path w="1158239" h="1158239">
                <a:moveTo>
                  <a:pt x="579120" y="0"/>
                </a:moveTo>
                <a:lnTo>
                  <a:pt x="518795" y="3175"/>
                </a:lnTo>
                <a:lnTo>
                  <a:pt x="458470" y="12700"/>
                </a:lnTo>
                <a:lnTo>
                  <a:pt x="400049" y="28575"/>
                </a:lnTo>
                <a:lnTo>
                  <a:pt x="343535" y="50165"/>
                </a:lnTo>
                <a:lnTo>
                  <a:pt x="289560" y="77470"/>
                </a:lnTo>
                <a:lnTo>
                  <a:pt x="238760" y="110490"/>
                </a:lnTo>
                <a:lnTo>
                  <a:pt x="191770" y="148590"/>
                </a:lnTo>
                <a:lnTo>
                  <a:pt x="148589" y="191770"/>
                </a:lnTo>
                <a:lnTo>
                  <a:pt x="110489" y="238759"/>
                </a:lnTo>
                <a:lnTo>
                  <a:pt x="77470" y="289559"/>
                </a:lnTo>
                <a:lnTo>
                  <a:pt x="50164" y="343534"/>
                </a:lnTo>
                <a:lnTo>
                  <a:pt x="28575" y="400050"/>
                </a:lnTo>
                <a:lnTo>
                  <a:pt x="12700" y="458470"/>
                </a:lnTo>
                <a:lnTo>
                  <a:pt x="3175" y="518795"/>
                </a:lnTo>
                <a:lnTo>
                  <a:pt x="0" y="579120"/>
                </a:lnTo>
                <a:lnTo>
                  <a:pt x="634" y="609600"/>
                </a:lnTo>
                <a:lnTo>
                  <a:pt x="6984" y="669925"/>
                </a:lnTo>
                <a:lnTo>
                  <a:pt x="19684" y="728979"/>
                </a:lnTo>
                <a:lnTo>
                  <a:pt x="38734" y="786765"/>
                </a:lnTo>
                <a:lnTo>
                  <a:pt x="63500" y="842009"/>
                </a:lnTo>
                <a:lnTo>
                  <a:pt x="93345" y="894079"/>
                </a:lnTo>
                <a:lnTo>
                  <a:pt x="129539" y="942975"/>
                </a:lnTo>
                <a:lnTo>
                  <a:pt x="169545" y="988059"/>
                </a:lnTo>
                <a:lnTo>
                  <a:pt x="214629" y="1028700"/>
                </a:lnTo>
                <a:lnTo>
                  <a:pt x="264160" y="1064259"/>
                </a:lnTo>
                <a:lnTo>
                  <a:pt x="316230" y="1094740"/>
                </a:lnTo>
                <a:lnTo>
                  <a:pt x="371474" y="1119504"/>
                </a:lnTo>
                <a:lnTo>
                  <a:pt x="429260" y="1137920"/>
                </a:lnTo>
                <a:lnTo>
                  <a:pt x="488314" y="1150620"/>
                </a:lnTo>
                <a:lnTo>
                  <a:pt x="548640" y="1156970"/>
                </a:lnTo>
                <a:lnTo>
                  <a:pt x="579120" y="1157604"/>
                </a:lnTo>
                <a:lnTo>
                  <a:pt x="579120" y="1158240"/>
                </a:lnTo>
                <a:lnTo>
                  <a:pt x="639445" y="1155065"/>
                </a:lnTo>
                <a:lnTo>
                  <a:pt x="699135" y="1145540"/>
                </a:lnTo>
                <a:lnTo>
                  <a:pt x="758190" y="1129665"/>
                </a:lnTo>
                <a:lnTo>
                  <a:pt x="814705" y="1108075"/>
                </a:lnTo>
                <a:lnTo>
                  <a:pt x="868680" y="1080134"/>
                </a:lnTo>
                <a:lnTo>
                  <a:pt x="919480" y="1047115"/>
                </a:lnTo>
                <a:lnTo>
                  <a:pt x="966469" y="1009015"/>
                </a:lnTo>
                <a:lnTo>
                  <a:pt x="1009014" y="966470"/>
                </a:lnTo>
                <a:lnTo>
                  <a:pt x="1047115" y="919479"/>
                </a:lnTo>
                <a:lnTo>
                  <a:pt x="1080135" y="868679"/>
                </a:lnTo>
                <a:lnTo>
                  <a:pt x="1107440" y="814704"/>
                </a:lnTo>
                <a:lnTo>
                  <a:pt x="1129030" y="758190"/>
                </a:lnTo>
                <a:lnTo>
                  <a:pt x="1144905" y="699134"/>
                </a:lnTo>
                <a:lnTo>
                  <a:pt x="1154430" y="639445"/>
                </a:lnTo>
                <a:lnTo>
                  <a:pt x="1157605" y="579120"/>
                </a:lnTo>
                <a:lnTo>
                  <a:pt x="1158240" y="579120"/>
                </a:lnTo>
                <a:lnTo>
                  <a:pt x="1155065" y="518795"/>
                </a:lnTo>
                <a:lnTo>
                  <a:pt x="1145540" y="458470"/>
                </a:lnTo>
                <a:lnTo>
                  <a:pt x="1129665" y="400050"/>
                </a:lnTo>
                <a:lnTo>
                  <a:pt x="1108075" y="343534"/>
                </a:lnTo>
                <a:lnTo>
                  <a:pt x="1080770" y="289559"/>
                </a:lnTo>
                <a:lnTo>
                  <a:pt x="1047750" y="238759"/>
                </a:lnTo>
                <a:lnTo>
                  <a:pt x="1009650" y="191770"/>
                </a:lnTo>
                <a:lnTo>
                  <a:pt x="966469" y="148590"/>
                </a:lnTo>
                <a:lnTo>
                  <a:pt x="919480" y="110490"/>
                </a:lnTo>
                <a:lnTo>
                  <a:pt x="868680" y="77470"/>
                </a:lnTo>
                <a:lnTo>
                  <a:pt x="814705" y="50165"/>
                </a:lnTo>
                <a:lnTo>
                  <a:pt x="758190" y="28575"/>
                </a:lnTo>
                <a:lnTo>
                  <a:pt x="699770" y="12700"/>
                </a:lnTo>
                <a:lnTo>
                  <a:pt x="639445" y="3175"/>
                </a:lnTo>
                <a:lnTo>
                  <a:pt x="609599" y="634"/>
                </a:lnTo>
                <a:lnTo>
                  <a:pt x="579120" y="0"/>
                </a:lnTo>
                <a:close/>
              </a:path>
            </a:pathLst>
          </a:custGeom>
          <a:solidFill>
            <a:srgbClr val="FFFF99"/>
          </a:solidFill>
        </p:spPr>
        <p:txBody>
          <a:bodyPr wrap="square" lIns="0" tIns="0" rIns="0" bIns="0" rtlCol="0"/>
          <a:lstStyle/>
          <a:p>
            <a:pPr defTabSz="586427">
              <a:defRPr/>
            </a:pPr>
            <a:endParaRPr sz="1154">
              <a:solidFill>
                <a:prstClr val="black"/>
              </a:solidFill>
              <a:latin typeface="Calibri"/>
            </a:endParaRPr>
          </a:p>
        </p:txBody>
      </p:sp>
      <p:sp>
        <p:nvSpPr>
          <p:cNvPr id="26" name="object 13">
            <a:extLst>
              <a:ext uri="{FF2B5EF4-FFF2-40B4-BE49-F238E27FC236}">
                <a16:creationId xmlns:a16="http://schemas.microsoft.com/office/drawing/2014/main" id="{29AC475E-3742-49F1-86ED-872F8F587CAB}"/>
              </a:ext>
            </a:extLst>
          </p:cNvPr>
          <p:cNvSpPr/>
          <p:nvPr/>
        </p:nvSpPr>
        <p:spPr>
          <a:xfrm>
            <a:off x="3757810" y="1508482"/>
            <a:ext cx="742814" cy="742814"/>
          </a:xfrm>
          <a:custGeom>
            <a:avLst/>
            <a:gdLst/>
            <a:ahLst/>
            <a:cxnLst/>
            <a:rect l="l" t="t" r="r" b="b"/>
            <a:pathLst>
              <a:path w="1158239" h="1158239">
                <a:moveTo>
                  <a:pt x="0" y="579120"/>
                </a:moveTo>
                <a:lnTo>
                  <a:pt x="634" y="548640"/>
                </a:lnTo>
                <a:lnTo>
                  <a:pt x="3175" y="518795"/>
                </a:lnTo>
                <a:lnTo>
                  <a:pt x="12700" y="458470"/>
                </a:lnTo>
                <a:lnTo>
                  <a:pt x="28575" y="400050"/>
                </a:lnTo>
                <a:lnTo>
                  <a:pt x="50164" y="343534"/>
                </a:lnTo>
                <a:lnTo>
                  <a:pt x="77470" y="289559"/>
                </a:lnTo>
                <a:lnTo>
                  <a:pt x="110489" y="238759"/>
                </a:lnTo>
                <a:lnTo>
                  <a:pt x="148589" y="191770"/>
                </a:lnTo>
                <a:lnTo>
                  <a:pt x="191770" y="148590"/>
                </a:lnTo>
                <a:lnTo>
                  <a:pt x="238760" y="110490"/>
                </a:lnTo>
                <a:lnTo>
                  <a:pt x="289560" y="77470"/>
                </a:lnTo>
                <a:lnTo>
                  <a:pt x="343535" y="50165"/>
                </a:lnTo>
                <a:lnTo>
                  <a:pt x="400049" y="28575"/>
                </a:lnTo>
                <a:lnTo>
                  <a:pt x="458470" y="12700"/>
                </a:lnTo>
                <a:lnTo>
                  <a:pt x="518795" y="3175"/>
                </a:lnTo>
                <a:lnTo>
                  <a:pt x="579120" y="0"/>
                </a:lnTo>
                <a:lnTo>
                  <a:pt x="639445" y="3175"/>
                </a:lnTo>
                <a:lnTo>
                  <a:pt x="699770" y="12700"/>
                </a:lnTo>
                <a:lnTo>
                  <a:pt x="758190" y="28575"/>
                </a:lnTo>
                <a:lnTo>
                  <a:pt x="814705" y="50165"/>
                </a:lnTo>
                <a:lnTo>
                  <a:pt x="868680" y="77470"/>
                </a:lnTo>
                <a:lnTo>
                  <a:pt x="919480" y="110490"/>
                </a:lnTo>
                <a:lnTo>
                  <a:pt x="966469" y="148590"/>
                </a:lnTo>
                <a:lnTo>
                  <a:pt x="1009650" y="191770"/>
                </a:lnTo>
                <a:lnTo>
                  <a:pt x="1047750" y="238759"/>
                </a:lnTo>
                <a:lnTo>
                  <a:pt x="1080770" y="289559"/>
                </a:lnTo>
                <a:lnTo>
                  <a:pt x="1108075" y="343534"/>
                </a:lnTo>
                <a:lnTo>
                  <a:pt x="1129665" y="400050"/>
                </a:lnTo>
                <a:lnTo>
                  <a:pt x="1145540" y="458470"/>
                </a:lnTo>
                <a:lnTo>
                  <a:pt x="1155065" y="518795"/>
                </a:lnTo>
                <a:lnTo>
                  <a:pt x="1158240" y="579120"/>
                </a:lnTo>
                <a:lnTo>
                  <a:pt x="1157605" y="579120"/>
                </a:lnTo>
                <a:lnTo>
                  <a:pt x="1156970" y="609600"/>
                </a:lnTo>
                <a:lnTo>
                  <a:pt x="1150620" y="669925"/>
                </a:lnTo>
                <a:lnTo>
                  <a:pt x="1137920" y="728979"/>
                </a:lnTo>
                <a:lnTo>
                  <a:pt x="1119505" y="786765"/>
                </a:lnTo>
                <a:lnTo>
                  <a:pt x="1094740" y="842009"/>
                </a:lnTo>
                <a:lnTo>
                  <a:pt x="1064260" y="894079"/>
                </a:lnTo>
                <a:lnTo>
                  <a:pt x="1028700" y="943609"/>
                </a:lnTo>
                <a:lnTo>
                  <a:pt x="988060" y="988695"/>
                </a:lnTo>
                <a:lnTo>
                  <a:pt x="942975" y="1028700"/>
                </a:lnTo>
                <a:lnTo>
                  <a:pt x="894080" y="1064895"/>
                </a:lnTo>
                <a:lnTo>
                  <a:pt x="842010" y="1094740"/>
                </a:lnTo>
                <a:lnTo>
                  <a:pt x="786765" y="1119504"/>
                </a:lnTo>
                <a:lnTo>
                  <a:pt x="728980" y="1138554"/>
                </a:lnTo>
                <a:lnTo>
                  <a:pt x="669924" y="1151254"/>
                </a:lnTo>
                <a:lnTo>
                  <a:pt x="609599" y="1157604"/>
                </a:lnTo>
                <a:lnTo>
                  <a:pt x="579120" y="1158240"/>
                </a:lnTo>
                <a:lnTo>
                  <a:pt x="579120" y="1157604"/>
                </a:lnTo>
                <a:lnTo>
                  <a:pt x="548640" y="1156970"/>
                </a:lnTo>
                <a:lnTo>
                  <a:pt x="488314" y="1150620"/>
                </a:lnTo>
                <a:lnTo>
                  <a:pt x="429260" y="1137920"/>
                </a:lnTo>
                <a:lnTo>
                  <a:pt x="371474" y="1119504"/>
                </a:lnTo>
                <a:lnTo>
                  <a:pt x="316230" y="1094740"/>
                </a:lnTo>
                <a:lnTo>
                  <a:pt x="264160" y="1064259"/>
                </a:lnTo>
                <a:lnTo>
                  <a:pt x="214629" y="1028700"/>
                </a:lnTo>
                <a:lnTo>
                  <a:pt x="169545" y="988059"/>
                </a:lnTo>
                <a:lnTo>
                  <a:pt x="129539" y="942975"/>
                </a:lnTo>
                <a:lnTo>
                  <a:pt x="93345" y="894079"/>
                </a:lnTo>
                <a:lnTo>
                  <a:pt x="63500" y="842009"/>
                </a:lnTo>
                <a:lnTo>
                  <a:pt x="38734" y="786765"/>
                </a:lnTo>
                <a:lnTo>
                  <a:pt x="19684" y="728979"/>
                </a:lnTo>
                <a:lnTo>
                  <a:pt x="6984" y="669925"/>
                </a:lnTo>
                <a:lnTo>
                  <a:pt x="634" y="609600"/>
                </a:lnTo>
                <a:lnTo>
                  <a:pt x="0" y="579120"/>
                </a:lnTo>
                <a:close/>
              </a:path>
            </a:pathLst>
          </a:custGeom>
          <a:ln w="12699">
            <a:solidFill>
              <a:srgbClr val="4371C3"/>
            </a:solidFill>
          </a:ln>
        </p:spPr>
        <p:txBody>
          <a:bodyPr wrap="square" lIns="0" tIns="0" rIns="0" bIns="0" rtlCol="0"/>
          <a:lstStyle/>
          <a:p>
            <a:pPr defTabSz="586427">
              <a:defRPr/>
            </a:pPr>
            <a:endParaRPr sz="1154">
              <a:solidFill>
                <a:prstClr val="black"/>
              </a:solidFill>
              <a:latin typeface="Calibri"/>
            </a:endParaRPr>
          </a:p>
        </p:txBody>
      </p:sp>
      <p:sp>
        <p:nvSpPr>
          <p:cNvPr id="27" name="object 14">
            <a:extLst>
              <a:ext uri="{FF2B5EF4-FFF2-40B4-BE49-F238E27FC236}">
                <a16:creationId xmlns:a16="http://schemas.microsoft.com/office/drawing/2014/main" id="{18328ABF-D1B9-44E9-9A1A-E10E37582E5B}"/>
              </a:ext>
            </a:extLst>
          </p:cNvPr>
          <p:cNvSpPr/>
          <p:nvPr/>
        </p:nvSpPr>
        <p:spPr>
          <a:xfrm>
            <a:off x="7578977" y="2526885"/>
            <a:ext cx="855214" cy="873947"/>
          </a:xfrm>
          <a:custGeom>
            <a:avLst/>
            <a:gdLst/>
            <a:ahLst/>
            <a:cxnLst/>
            <a:rect l="l" t="t" r="r" b="b"/>
            <a:pathLst>
              <a:path w="1333500" h="1362710">
                <a:moveTo>
                  <a:pt x="666750" y="0"/>
                </a:moveTo>
                <a:lnTo>
                  <a:pt x="596900" y="3809"/>
                </a:lnTo>
                <a:lnTo>
                  <a:pt x="528320" y="14604"/>
                </a:lnTo>
                <a:lnTo>
                  <a:pt x="461010" y="33654"/>
                </a:lnTo>
                <a:lnTo>
                  <a:pt x="395605" y="59054"/>
                </a:lnTo>
                <a:lnTo>
                  <a:pt x="333375" y="91440"/>
                </a:lnTo>
                <a:lnTo>
                  <a:pt x="274955" y="130175"/>
                </a:lnTo>
                <a:lnTo>
                  <a:pt x="220345" y="175259"/>
                </a:lnTo>
                <a:lnTo>
                  <a:pt x="171450" y="225425"/>
                </a:lnTo>
                <a:lnTo>
                  <a:pt x="127635" y="280670"/>
                </a:lnTo>
                <a:lnTo>
                  <a:pt x="89535" y="340360"/>
                </a:lnTo>
                <a:lnTo>
                  <a:pt x="57785" y="404495"/>
                </a:lnTo>
                <a:lnTo>
                  <a:pt x="32385" y="470535"/>
                </a:lnTo>
                <a:lnTo>
                  <a:pt x="14605" y="539750"/>
                </a:lnTo>
                <a:lnTo>
                  <a:pt x="3810" y="610235"/>
                </a:lnTo>
                <a:lnTo>
                  <a:pt x="0" y="681355"/>
                </a:lnTo>
                <a:lnTo>
                  <a:pt x="635" y="716914"/>
                </a:lnTo>
                <a:lnTo>
                  <a:pt x="8255" y="788035"/>
                </a:lnTo>
                <a:lnTo>
                  <a:pt x="22860" y="857885"/>
                </a:lnTo>
                <a:lnTo>
                  <a:pt x="44450" y="925195"/>
                </a:lnTo>
                <a:lnTo>
                  <a:pt x="73025" y="990600"/>
                </a:lnTo>
                <a:lnTo>
                  <a:pt x="107950" y="1052195"/>
                </a:lnTo>
                <a:lnTo>
                  <a:pt x="148589" y="1109980"/>
                </a:lnTo>
                <a:lnTo>
                  <a:pt x="195580" y="1162685"/>
                </a:lnTo>
                <a:lnTo>
                  <a:pt x="247650" y="1210310"/>
                </a:lnTo>
                <a:lnTo>
                  <a:pt x="303530" y="1252220"/>
                </a:lnTo>
                <a:lnTo>
                  <a:pt x="364489" y="1287780"/>
                </a:lnTo>
                <a:lnTo>
                  <a:pt x="427989" y="1316989"/>
                </a:lnTo>
                <a:lnTo>
                  <a:pt x="494030" y="1338580"/>
                </a:lnTo>
                <a:lnTo>
                  <a:pt x="562610" y="1353820"/>
                </a:lnTo>
                <a:lnTo>
                  <a:pt x="631825" y="1361439"/>
                </a:lnTo>
                <a:lnTo>
                  <a:pt x="666750" y="1362075"/>
                </a:lnTo>
                <a:lnTo>
                  <a:pt x="666750" y="1362710"/>
                </a:lnTo>
                <a:lnTo>
                  <a:pt x="736600" y="1358900"/>
                </a:lnTo>
                <a:lnTo>
                  <a:pt x="805180" y="1347470"/>
                </a:lnTo>
                <a:lnTo>
                  <a:pt x="872489" y="1329055"/>
                </a:lnTo>
                <a:lnTo>
                  <a:pt x="937894" y="1303655"/>
                </a:lnTo>
                <a:lnTo>
                  <a:pt x="1000125" y="1271270"/>
                </a:lnTo>
                <a:lnTo>
                  <a:pt x="1058544" y="1232535"/>
                </a:lnTo>
                <a:lnTo>
                  <a:pt x="1112519" y="1187450"/>
                </a:lnTo>
                <a:lnTo>
                  <a:pt x="1162050" y="1137285"/>
                </a:lnTo>
                <a:lnTo>
                  <a:pt x="1205864" y="1081405"/>
                </a:lnTo>
                <a:lnTo>
                  <a:pt x="1243330" y="1021714"/>
                </a:lnTo>
                <a:lnTo>
                  <a:pt x="1275080" y="958214"/>
                </a:lnTo>
                <a:lnTo>
                  <a:pt x="1300480" y="891539"/>
                </a:lnTo>
                <a:lnTo>
                  <a:pt x="1318260" y="822960"/>
                </a:lnTo>
                <a:lnTo>
                  <a:pt x="1329055" y="752475"/>
                </a:lnTo>
                <a:lnTo>
                  <a:pt x="1332864" y="681355"/>
                </a:lnTo>
                <a:lnTo>
                  <a:pt x="1333500" y="681355"/>
                </a:lnTo>
                <a:lnTo>
                  <a:pt x="1329689" y="610235"/>
                </a:lnTo>
                <a:lnTo>
                  <a:pt x="1318894" y="539750"/>
                </a:lnTo>
                <a:lnTo>
                  <a:pt x="1301114" y="470535"/>
                </a:lnTo>
                <a:lnTo>
                  <a:pt x="1275714" y="404495"/>
                </a:lnTo>
                <a:lnTo>
                  <a:pt x="1243964" y="340995"/>
                </a:lnTo>
                <a:lnTo>
                  <a:pt x="1205864" y="280670"/>
                </a:lnTo>
                <a:lnTo>
                  <a:pt x="1162050" y="225425"/>
                </a:lnTo>
                <a:lnTo>
                  <a:pt x="1113155" y="175259"/>
                </a:lnTo>
                <a:lnTo>
                  <a:pt x="1058544" y="130175"/>
                </a:lnTo>
                <a:lnTo>
                  <a:pt x="1000125" y="91440"/>
                </a:lnTo>
                <a:lnTo>
                  <a:pt x="937894" y="59054"/>
                </a:lnTo>
                <a:lnTo>
                  <a:pt x="872489" y="33654"/>
                </a:lnTo>
                <a:lnTo>
                  <a:pt x="805180" y="14604"/>
                </a:lnTo>
                <a:lnTo>
                  <a:pt x="736600" y="3809"/>
                </a:lnTo>
                <a:lnTo>
                  <a:pt x="701675" y="634"/>
                </a:lnTo>
                <a:lnTo>
                  <a:pt x="666750" y="0"/>
                </a:lnTo>
                <a:close/>
              </a:path>
            </a:pathLst>
          </a:custGeom>
          <a:solidFill>
            <a:srgbClr val="FFFF99"/>
          </a:solidFill>
        </p:spPr>
        <p:txBody>
          <a:bodyPr wrap="square" lIns="0" tIns="0" rIns="0" bIns="0" rtlCol="0"/>
          <a:lstStyle/>
          <a:p>
            <a:pPr defTabSz="586427">
              <a:defRPr/>
            </a:pPr>
            <a:endParaRPr sz="1154">
              <a:solidFill>
                <a:prstClr val="black"/>
              </a:solidFill>
              <a:latin typeface="Calibri"/>
            </a:endParaRPr>
          </a:p>
        </p:txBody>
      </p:sp>
      <p:sp>
        <p:nvSpPr>
          <p:cNvPr id="28" name="object 15">
            <a:extLst>
              <a:ext uri="{FF2B5EF4-FFF2-40B4-BE49-F238E27FC236}">
                <a16:creationId xmlns:a16="http://schemas.microsoft.com/office/drawing/2014/main" id="{01B5F65D-8367-4DE8-B662-6596FBA5E0A9}"/>
              </a:ext>
            </a:extLst>
          </p:cNvPr>
          <p:cNvSpPr/>
          <p:nvPr/>
        </p:nvSpPr>
        <p:spPr>
          <a:xfrm>
            <a:off x="7578977" y="2526885"/>
            <a:ext cx="855214" cy="873947"/>
          </a:xfrm>
          <a:custGeom>
            <a:avLst/>
            <a:gdLst/>
            <a:ahLst/>
            <a:cxnLst/>
            <a:rect l="l" t="t" r="r" b="b"/>
            <a:pathLst>
              <a:path w="1333500" h="1362710">
                <a:moveTo>
                  <a:pt x="0" y="681355"/>
                </a:moveTo>
                <a:lnTo>
                  <a:pt x="635" y="645795"/>
                </a:lnTo>
                <a:lnTo>
                  <a:pt x="3810" y="610235"/>
                </a:lnTo>
                <a:lnTo>
                  <a:pt x="14605" y="539750"/>
                </a:lnTo>
                <a:lnTo>
                  <a:pt x="32385" y="470535"/>
                </a:lnTo>
                <a:lnTo>
                  <a:pt x="57785" y="404495"/>
                </a:lnTo>
                <a:lnTo>
                  <a:pt x="89535" y="340360"/>
                </a:lnTo>
                <a:lnTo>
                  <a:pt x="127635" y="280670"/>
                </a:lnTo>
                <a:lnTo>
                  <a:pt x="171450" y="225425"/>
                </a:lnTo>
                <a:lnTo>
                  <a:pt x="220345" y="175259"/>
                </a:lnTo>
                <a:lnTo>
                  <a:pt x="274955" y="130175"/>
                </a:lnTo>
                <a:lnTo>
                  <a:pt x="333375" y="91440"/>
                </a:lnTo>
                <a:lnTo>
                  <a:pt x="395605" y="59054"/>
                </a:lnTo>
                <a:lnTo>
                  <a:pt x="461010" y="33654"/>
                </a:lnTo>
                <a:lnTo>
                  <a:pt x="528320" y="14604"/>
                </a:lnTo>
                <a:lnTo>
                  <a:pt x="596900" y="3809"/>
                </a:lnTo>
                <a:lnTo>
                  <a:pt x="666750" y="0"/>
                </a:lnTo>
                <a:lnTo>
                  <a:pt x="736600" y="3809"/>
                </a:lnTo>
                <a:lnTo>
                  <a:pt x="805180" y="14604"/>
                </a:lnTo>
                <a:lnTo>
                  <a:pt x="872489" y="33654"/>
                </a:lnTo>
                <a:lnTo>
                  <a:pt x="937894" y="59054"/>
                </a:lnTo>
                <a:lnTo>
                  <a:pt x="1000125" y="91440"/>
                </a:lnTo>
                <a:lnTo>
                  <a:pt x="1058544" y="130175"/>
                </a:lnTo>
                <a:lnTo>
                  <a:pt x="1113155" y="175259"/>
                </a:lnTo>
                <a:lnTo>
                  <a:pt x="1162050" y="225425"/>
                </a:lnTo>
                <a:lnTo>
                  <a:pt x="1205864" y="280670"/>
                </a:lnTo>
                <a:lnTo>
                  <a:pt x="1243964" y="340995"/>
                </a:lnTo>
                <a:lnTo>
                  <a:pt x="1275714" y="404495"/>
                </a:lnTo>
                <a:lnTo>
                  <a:pt x="1301114" y="470535"/>
                </a:lnTo>
                <a:lnTo>
                  <a:pt x="1318894" y="539750"/>
                </a:lnTo>
                <a:lnTo>
                  <a:pt x="1329689" y="610235"/>
                </a:lnTo>
                <a:lnTo>
                  <a:pt x="1333500" y="681355"/>
                </a:lnTo>
                <a:lnTo>
                  <a:pt x="1332864" y="681355"/>
                </a:lnTo>
                <a:lnTo>
                  <a:pt x="1332230" y="716914"/>
                </a:lnTo>
                <a:lnTo>
                  <a:pt x="1324610" y="788035"/>
                </a:lnTo>
                <a:lnTo>
                  <a:pt x="1310005" y="857885"/>
                </a:lnTo>
                <a:lnTo>
                  <a:pt x="1288414" y="925195"/>
                </a:lnTo>
                <a:lnTo>
                  <a:pt x="1260475" y="990600"/>
                </a:lnTo>
                <a:lnTo>
                  <a:pt x="1225550" y="1052195"/>
                </a:lnTo>
                <a:lnTo>
                  <a:pt x="1184275" y="1109980"/>
                </a:lnTo>
                <a:lnTo>
                  <a:pt x="1137919" y="1162685"/>
                </a:lnTo>
                <a:lnTo>
                  <a:pt x="1085850" y="1210945"/>
                </a:lnTo>
                <a:lnTo>
                  <a:pt x="1029335" y="1252855"/>
                </a:lnTo>
                <a:lnTo>
                  <a:pt x="969010" y="1288414"/>
                </a:lnTo>
                <a:lnTo>
                  <a:pt x="905510" y="1316989"/>
                </a:lnTo>
                <a:lnTo>
                  <a:pt x="839470" y="1339214"/>
                </a:lnTo>
                <a:lnTo>
                  <a:pt x="770889" y="1354455"/>
                </a:lnTo>
                <a:lnTo>
                  <a:pt x="701675" y="1361439"/>
                </a:lnTo>
                <a:lnTo>
                  <a:pt x="666750" y="1362710"/>
                </a:lnTo>
                <a:lnTo>
                  <a:pt x="666750" y="1362075"/>
                </a:lnTo>
                <a:lnTo>
                  <a:pt x="631825" y="1361439"/>
                </a:lnTo>
                <a:lnTo>
                  <a:pt x="562610" y="1353820"/>
                </a:lnTo>
                <a:lnTo>
                  <a:pt x="494030" y="1338580"/>
                </a:lnTo>
                <a:lnTo>
                  <a:pt x="427989" y="1316989"/>
                </a:lnTo>
                <a:lnTo>
                  <a:pt x="364489" y="1287780"/>
                </a:lnTo>
                <a:lnTo>
                  <a:pt x="303530" y="1252220"/>
                </a:lnTo>
                <a:lnTo>
                  <a:pt x="247650" y="1210310"/>
                </a:lnTo>
                <a:lnTo>
                  <a:pt x="195580" y="1162685"/>
                </a:lnTo>
                <a:lnTo>
                  <a:pt x="148589" y="1109980"/>
                </a:lnTo>
                <a:lnTo>
                  <a:pt x="107950" y="1052195"/>
                </a:lnTo>
                <a:lnTo>
                  <a:pt x="73025" y="990600"/>
                </a:lnTo>
                <a:lnTo>
                  <a:pt x="44450" y="925195"/>
                </a:lnTo>
                <a:lnTo>
                  <a:pt x="22860" y="857885"/>
                </a:lnTo>
                <a:lnTo>
                  <a:pt x="8255" y="788035"/>
                </a:lnTo>
                <a:lnTo>
                  <a:pt x="635" y="716914"/>
                </a:lnTo>
                <a:lnTo>
                  <a:pt x="0" y="681355"/>
                </a:lnTo>
                <a:close/>
              </a:path>
            </a:pathLst>
          </a:custGeom>
          <a:ln w="12700">
            <a:solidFill>
              <a:srgbClr val="4371C3"/>
            </a:solidFill>
          </a:ln>
        </p:spPr>
        <p:txBody>
          <a:bodyPr wrap="square" lIns="0" tIns="0" rIns="0" bIns="0" rtlCol="0"/>
          <a:lstStyle/>
          <a:p>
            <a:pPr defTabSz="586427">
              <a:defRPr/>
            </a:pPr>
            <a:endParaRPr sz="1154">
              <a:solidFill>
                <a:prstClr val="black"/>
              </a:solidFill>
              <a:latin typeface="Calibri"/>
            </a:endParaRPr>
          </a:p>
        </p:txBody>
      </p:sp>
      <p:sp>
        <p:nvSpPr>
          <p:cNvPr id="29" name="object 16">
            <a:extLst>
              <a:ext uri="{FF2B5EF4-FFF2-40B4-BE49-F238E27FC236}">
                <a16:creationId xmlns:a16="http://schemas.microsoft.com/office/drawing/2014/main" id="{F0483EF3-8708-4DC8-BE23-A80C62D7FB98}"/>
              </a:ext>
            </a:extLst>
          </p:cNvPr>
          <p:cNvSpPr/>
          <p:nvPr/>
        </p:nvSpPr>
        <p:spPr>
          <a:xfrm>
            <a:off x="5414482" y="1528030"/>
            <a:ext cx="728153" cy="737927"/>
          </a:xfrm>
          <a:custGeom>
            <a:avLst/>
            <a:gdLst/>
            <a:ahLst/>
            <a:cxnLst/>
            <a:rect l="l" t="t" r="r" b="b"/>
            <a:pathLst>
              <a:path w="1135379" h="1150620">
                <a:moveTo>
                  <a:pt x="567689" y="0"/>
                </a:moveTo>
                <a:lnTo>
                  <a:pt x="508635" y="3175"/>
                </a:lnTo>
                <a:lnTo>
                  <a:pt x="449579" y="12700"/>
                </a:lnTo>
                <a:lnTo>
                  <a:pt x="392429" y="27940"/>
                </a:lnTo>
                <a:lnTo>
                  <a:pt x="336550" y="49529"/>
                </a:lnTo>
                <a:lnTo>
                  <a:pt x="283845" y="76835"/>
                </a:lnTo>
                <a:lnTo>
                  <a:pt x="234314" y="109854"/>
                </a:lnTo>
                <a:lnTo>
                  <a:pt x="187960" y="147954"/>
                </a:lnTo>
                <a:lnTo>
                  <a:pt x="146050" y="190500"/>
                </a:lnTo>
                <a:lnTo>
                  <a:pt x="108585" y="236854"/>
                </a:lnTo>
                <a:lnTo>
                  <a:pt x="76200" y="287654"/>
                </a:lnTo>
                <a:lnTo>
                  <a:pt x="48894" y="340995"/>
                </a:lnTo>
                <a:lnTo>
                  <a:pt x="27939" y="397510"/>
                </a:lnTo>
                <a:lnTo>
                  <a:pt x="12700" y="455929"/>
                </a:lnTo>
                <a:lnTo>
                  <a:pt x="3175" y="514985"/>
                </a:lnTo>
                <a:lnTo>
                  <a:pt x="0" y="575310"/>
                </a:lnTo>
                <a:lnTo>
                  <a:pt x="635" y="605154"/>
                </a:lnTo>
                <a:lnTo>
                  <a:pt x="6985" y="665479"/>
                </a:lnTo>
                <a:lnTo>
                  <a:pt x="19685" y="723900"/>
                </a:lnTo>
                <a:lnTo>
                  <a:pt x="38100" y="781050"/>
                </a:lnTo>
                <a:lnTo>
                  <a:pt x="62230" y="836295"/>
                </a:lnTo>
                <a:lnTo>
                  <a:pt x="92075" y="888365"/>
                </a:lnTo>
                <a:lnTo>
                  <a:pt x="127000" y="937260"/>
                </a:lnTo>
                <a:lnTo>
                  <a:pt x="166370" y="981710"/>
                </a:lnTo>
                <a:lnTo>
                  <a:pt x="210820" y="1021715"/>
                </a:lnTo>
                <a:lnTo>
                  <a:pt x="258445" y="1057275"/>
                </a:lnTo>
                <a:lnTo>
                  <a:pt x="309879" y="1087120"/>
                </a:lnTo>
                <a:lnTo>
                  <a:pt x="364489" y="1111885"/>
                </a:lnTo>
                <a:lnTo>
                  <a:pt x="421004" y="1130300"/>
                </a:lnTo>
                <a:lnTo>
                  <a:pt x="478789" y="1143000"/>
                </a:lnTo>
                <a:lnTo>
                  <a:pt x="537845" y="1149350"/>
                </a:lnTo>
                <a:lnTo>
                  <a:pt x="567689" y="1149985"/>
                </a:lnTo>
                <a:lnTo>
                  <a:pt x="567689" y="1150620"/>
                </a:lnTo>
                <a:lnTo>
                  <a:pt x="626745" y="1147445"/>
                </a:lnTo>
                <a:lnTo>
                  <a:pt x="685800" y="1137920"/>
                </a:lnTo>
                <a:lnTo>
                  <a:pt x="742950" y="1122045"/>
                </a:lnTo>
                <a:lnTo>
                  <a:pt x="798195" y="1100454"/>
                </a:lnTo>
                <a:lnTo>
                  <a:pt x="851535" y="1073150"/>
                </a:lnTo>
                <a:lnTo>
                  <a:pt x="901064" y="1040765"/>
                </a:lnTo>
                <a:lnTo>
                  <a:pt x="947420" y="1002665"/>
                </a:lnTo>
                <a:lnTo>
                  <a:pt x="989329" y="960120"/>
                </a:lnTo>
                <a:lnTo>
                  <a:pt x="1026160" y="913129"/>
                </a:lnTo>
                <a:lnTo>
                  <a:pt x="1058545" y="862965"/>
                </a:lnTo>
                <a:lnTo>
                  <a:pt x="1085850" y="808990"/>
                </a:lnTo>
                <a:lnTo>
                  <a:pt x="1106804" y="753110"/>
                </a:lnTo>
                <a:lnTo>
                  <a:pt x="1122045" y="694690"/>
                </a:lnTo>
                <a:lnTo>
                  <a:pt x="1131570" y="635635"/>
                </a:lnTo>
                <a:lnTo>
                  <a:pt x="1134745" y="575310"/>
                </a:lnTo>
                <a:lnTo>
                  <a:pt x="1135379" y="575310"/>
                </a:lnTo>
                <a:lnTo>
                  <a:pt x="1132204" y="514985"/>
                </a:lnTo>
                <a:lnTo>
                  <a:pt x="1122679" y="455929"/>
                </a:lnTo>
                <a:lnTo>
                  <a:pt x="1107439" y="397510"/>
                </a:lnTo>
                <a:lnTo>
                  <a:pt x="1086485" y="340995"/>
                </a:lnTo>
                <a:lnTo>
                  <a:pt x="1059179" y="287654"/>
                </a:lnTo>
                <a:lnTo>
                  <a:pt x="1026795" y="236854"/>
                </a:lnTo>
                <a:lnTo>
                  <a:pt x="989329" y="190500"/>
                </a:lnTo>
                <a:lnTo>
                  <a:pt x="947420" y="147954"/>
                </a:lnTo>
                <a:lnTo>
                  <a:pt x="901064" y="109854"/>
                </a:lnTo>
                <a:lnTo>
                  <a:pt x="851535" y="76835"/>
                </a:lnTo>
                <a:lnTo>
                  <a:pt x="798829" y="49529"/>
                </a:lnTo>
                <a:lnTo>
                  <a:pt x="742950" y="27940"/>
                </a:lnTo>
                <a:lnTo>
                  <a:pt x="685800" y="12700"/>
                </a:lnTo>
                <a:lnTo>
                  <a:pt x="626745" y="3175"/>
                </a:lnTo>
                <a:lnTo>
                  <a:pt x="597535" y="635"/>
                </a:lnTo>
                <a:lnTo>
                  <a:pt x="567689" y="0"/>
                </a:lnTo>
                <a:close/>
              </a:path>
            </a:pathLst>
          </a:custGeom>
          <a:solidFill>
            <a:srgbClr val="FFFF99"/>
          </a:solidFill>
        </p:spPr>
        <p:txBody>
          <a:bodyPr wrap="square" lIns="0" tIns="0" rIns="0" bIns="0" rtlCol="0"/>
          <a:lstStyle/>
          <a:p>
            <a:pPr defTabSz="586427">
              <a:defRPr/>
            </a:pPr>
            <a:endParaRPr sz="1154">
              <a:solidFill>
                <a:prstClr val="black"/>
              </a:solidFill>
              <a:latin typeface="Calibri"/>
            </a:endParaRPr>
          </a:p>
        </p:txBody>
      </p:sp>
      <p:sp>
        <p:nvSpPr>
          <p:cNvPr id="30" name="object 17">
            <a:extLst>
              <a:ext uri="{FF2B5EF4-FFF2-40B4-BE49-F238E27FC236}">
                <a16:creationId xmlns:a16="http://schemas.microsoft.com/office/drawing/2014/main" id="{4C4907E8-3836-46C4-AD10-97EE951373CD}"/>
              </a:ext>
            </a:extLst>
          </p:cNvPr>
          <p:cNvSpPr/>
          <p:nvPr/>
        </p:nvSpPr>
        <p:spPr>
          <a:xfrm>
            <a:off x="5414482" y="1528030"/>
            <a:ext cx="728153" cy="737927"/>
          </a:xfrm>
          <a:custGeom>
            <a:avLst/>
            <a:gdLst/>
            <a:ahLst/>
            <a:cxnLst/>
            <a:rect l="l" t="t" r="r" b="b"/>
            <a:pathLst>
              <a:path w="1135379" h="1150620">
                <a:moveTo>
                  <a:pt x="0" y="575310"/>
                </a:moveTo>
                <a:lnTo>
                  <a:pt x="635" y="545465"/>
                </a:lnTo>
                <a:lnTo>
                  <a:pt x="3175" y="514985"/>
                </a:lnTo>
                <a:lnTo>
                  <a:pt x="12700" y="455929"/>
                </a:lnTo>
                <a:lnTo>
                  <a:pt x="27939" y="397510"/>
                </a:lnTo>
                <a:lnTo>
                  <a:pt x="48894" y="340995"/>
                </a:lnTo>
                <a:lnTo>
                  <a:pt x="76200" y="287654"/>
                </a:lnTo>
                <a:lnTo>
                  <a:pt x="108585" y="236854"/>
                </a:lnTo>
                <a:lnTo>
                  <a:pt x="146050" y="190500"/>
                </a:lnTo>
                <a:lnTo>
                  <a:pt x="187960" y="147954"/>
                </a:lnTo>
                <a:lnTo>
                  <a:pt x="234314" y="109854"/>
                </a:lnTo>
                <a:lnTo>
                  <a:pt x="283845" y="76835"/>
                </a:lnTo>
                <a:lnTo>
                  <a:pt x="336550" y="49529"/>
                </a:lnTo>
                <a:lnTo>
                  <a:pt x="392429" y="27940"/>
                </a:lnTo>
                <a:lnTo>
                  <a:pt x="449579" y="12700"/>
                </a:lnTo>
                <a:lnTo>
                  <a:pt x="508635" y="3175"/>
                </a:lnTo>
                <a:lnTo>
                  <a:pt x="567689" y="0"/>
                </a:lnTo>
                <a:lnTo>
                  <a:pt x="626745" y="3175"/>
                </a:lnTo>
                <a:lnTo>
                  <a:pt x="685800" y="12700"/>
                </a:lnTo>
                <a:lnTo>
                  <a:pt x="742950" y="27940"/>
                </a:lnTo>
                <a:lnTo>
                  <a:pt x="798829" y="49529"/>
                </a:lnTo>
                <a:lnTo>
                  <a:pt x="851535" y="76835"/>
                </a:lnTo>
                <a:lnTo>
                  <a:pt x="901064" y="109854"/>
                </a:lnTo>
                <a:lnTo>
                  <a:pt x="947420" y="147954"/>
                </a:lnTo>
                <a:lnTo>
                  <a:pt x="989329" y="190500"/>
                </a:lnTo>
                <a:lnTo>
                  <a:pt x="1026795" y="236854"/>
                </a:lnTo>
                <a:lnTo>
                  <a:pt x="1059179" y="287654"/>
                </a:lnTo>
                <a:lnTo>
                  <a:pt x="1086485" y="340995"/>
                </a:lnTo>
                <a:lnTo>
                  <a:pt x="1107439" y="397510"/>
                </a:lnTo>
                <a:lnTo>
                  <a:pt x="1122679" y="455929"/>
                </a:lnTo>
                <a:lnTo>
                  <a:pt x="1132204" y="514985"/>
                </a:lnTo>
                <a:lnTo>
                  <a:pt x="1135379" y="575310"/>
                </a:lnTo>
                <a:lnTo>
                  <a:pt x="1134745" y="575310"/>
                </a:lnTo>
                <a:lnTo>
                  <a:pt x="1134110" y="605154"/>
                </a:lnTo>
                <a:lnTo>
                  <a:pt x="1127760" y="665479"/>
                </a:lnTo>
                <a:lnTo>
                  <a:pt x="1115695" y="723900"/>
                </a:lnTo>
                <a:lnTo>
                  <a:pt x="1097279" y="781050"/>
                </a:lnTo>
                <a:lnTo>
                  <a:pt x="1073150" y="836295"/>
                </a:lnTo>
                <a:lnTo>
                  <a:pt x="1043304" y="888365"/>
                </a:lnTo>
                <a:lnTo>
                  <a:pt x="1008379" y="937260"/>
                </a:lnTo>
                <a:lnTo>
                  <a:pt x="969010" y="981710"/>
                </a:lnTo>
                <a:lnTo>
                  <a:pt x="924560" y="1022350"/>
                </a:lnTo>
                <a:lnTo>
                  <a:pt x="876300" y="1057275"/>
                </a:lnTo>
                <a:lnTo>
                  <a:pt x="824864" y="1087754"/>
                </a:lnTo>
                <a:lnTo>
                  <a:pt x="770889" y="1112520"/>
                </a:lnTo>
                <a:lnTo>
                  <a:pt x="714375" y="1130935"/>
                </a:lnTo>
                <a:lnTo>
                  <a:pt x="656589" y="1143635"/>
                </a:lnTo>
                <a:lnTo>
                  <a:pt x="597535" y="1149985"/>
                </a:lnTo>
                <a:lnTo>
                  <a:pt x="567689" y="1150620"/>
                </a:lnTo>
                <a:lnTo>
                  <a:pt x="567689" y="1149985"/>
                </a:lnTo>
                <a:lnTo>
                  <a:pt x="537845" y="1149350"/>
                </a:lnTo>
                <a:lnTo>
                  <a:pt x="478789" y="1143000"/>
                </a:lnTo>
                <a:lnTo>
                  <a:pt x="421004" y="1130300"/>
                </a:lnTo>
                <a:lnTo>
                  <a:pt x="364489" y="1111885"/>
                </a:lnTo>
                <a:lnTo>
                  <a:pt x="309879" y="1087120"/>
                </a:lnTo>
                <a:lnTo>
                  <a:pt x="258445" y="1057275"/>
                </a:lnTo>
                <a:lnTo>
                  <a:pt x="210820" y="1021715"/>
                </a:lnTo>
                <a:lnTo>
                  <a:pt x="166370" y="981710"/>
                </a:lnTo>
                <a:lnTo>
                  <a:pt x="127000" y="937260"/>
                </a:lnTo>
                <a:lnTo>
                  <a:pt x="92075" y="888365"/>
                </a:lnTo>
                <a:lnTo>
                  <a:pt x="62230" y="836295"/>
                </a:lnTo>
                <a:lnTo>
                  <a:pt x="38100" y="781050"/>
                </a:lnTo>
                <a:lnTo>
                  <a:pt x="19685" y="723900"/>
                </a:lnTo>
                <a:lnTo>
                  <a:pt x="6985" y="665479"/>
                </a:lnTo>
                <a:lnTo>
                  <a:pt x="635" y="605154"/>
                </a:lnTo>
                <a:lnTo>
                  <a:pt x="0" y="575310"/>
                </a:lnTo>
                <a:close/>
              </a:path>
            </a:pathLst>
          </a:custGeom>
          <a:ln w="12700">
            <a:solidFill>
              <a:srgbClr val="4371C3"/>
            </a:solidFill>
          </a:ln>
        </p:spPr>
        <p:txBody>
          <a:bodyPr wrap="square" lIns="0" tIns="0" rIns="0" bIns="0" rtlCol="0"/>
          <a:lstStyle/>
          <a:p>
            <a:pPr defTabSz="586427">
              <a:defRPr/>
            </a:pPr>
            <a:endParaRPr sz="1154">
              <a:solidFill>
                <a:prstClr val="black"/>
              </a:solidFill>
              <a:latin typeface="Calibri"/>
            </a:endParaRPr>
          </a:p>
        </p:txBody>
      </p:sp>
      <p:sp>
        <p:nvSpPr>
          <p:cNvPr id="31" name="object 18">
            <a:extLst>
              <a:ext uri="{FF2B5EF4-FFF2-40B4-BE49-F238E27FC236}">
                <a16:creationId xmlns:a16="http://schemas.microsoft.com/office/drawing/2014/main" id="{00846602-F006-4E5E-BDCB-5815F1A34FB9}"/>
              </a:ext>
            </a:extLst>
          </p:cNvPr>
          <p:cNvSpPr/>
          <p:nvPr/>
        </p:nvSpPr>
        <p:spPr>
          <a:xfrm>
            <a:off x="4294956" y="2487789"/>
            <a:ext cx="874762" cy="854399"/>
          </a:xfrm>
          <a:custGeom>
            <a:avLst/>
            <a:gdLst/>
            <a:ahLst/>
            <a:cxnLst/>
            <a:rect l="l" t="t" r="r" b="b"/>
            <a:pathLst>
              <a:path w="1363980" h="1332229">
                <a:moveTo>
                  <a:pt x="681990" y="0"/>
                </a:moveTo>
                <a:lnTo>
                  <a:pt x="610869" y="3809"/>
                </a:lnTo>
                <a:lnTo>
                  <a:pt x="540385" y="14604"/>
                </a:lnTo>
                <a:lnTo>
                  <a:pt x="471169" y="32384"/>
                </a:lnTo>
                <a:lnTo>
                  <a:pt x="404494" y="57784"/>
                </a:lnTo>
                <a:lnTo>
                  <a:pt x="340995" y="89534"/>
                </a:lnTo>
                <a:lnTo>
                  <a:pt x="281305" y="127000"/>
                </a:lnTo>
                <a:lnTo>
                  <a:pt x="225425" y="170814"/>
                </a:lnTo>
                <a:lnTo>
                  <a:pt x="175259" y="220344"/>
                </a:lnTo>
                <a:lnTo>
                  <a:pt x="130175" y="274319"/>
                </a:lnTo>
                <a:lnTo>
                  <a:pt x="91440" y="332739"/>
                </a:lnTo>
                <a:lnTo>
                  <a:pt x="59054" y="394969"/>
                </a:lnTo>
                <a:lnTo>
                  <a:pt x="33654" y="460374"/>
                </a:lnTo>
                <a:lnTo>
                  <a:pt x="14604" y="527684"/>
                </a:lnTo>
                <a:lnTo>
                  <a:pt x="3809" y="596264"/>
                </a:lnTo>
                <a:lnTo>
                  <a:pt x="0" y="666114"/>
                </a:lnTo>
                <a:lnTo>
                  <a:pt x="1270" y="701039"/>
                </a:lnTo>
                <a:lnTo>
                  <a:pt x="8254" y="770254"/>
                </a:lnTo>
                <a:lnTo>
                  <a:pt x="23495" y="838199"/>
                </a:lnTo>
                <a:lnTo>
                  <a:pt x="45720" y="904874"/>
                </a:lnTo>
                <a:lnTo>
                  <a:pt x="74295" y="968374"/>
                </a:lnTo>
                <a:lnTo>
                  <a:pt x="110490" y="1028699"/>
                </a:lnTo>
                <a:lnTo>
                  <a:pt x="152400" y="1085214"/>
                </a:lnTo>
                <a:lnTo>
                  <a:pt x="200025" y="1136649"/>
                </a:lnTo>
                <a:lnTo>
                  <a:pt x="252729" y="1183004"/>
                </a:lnTo>
                <a:lnTo>
                  <a:pt x="310515" y="1224279"/>
                </a:lnTo>
                <a:lnTo>
                  <a:pt x="372744" y="1259204"/>
                </a:lnTo>
                <a:lnTo>
                  <a:pt x="437515" y="1287144"/>
                </a:lnTo>
                <a:lnTo>
                  <a:pt x="505459" y="1308734"/>
                </a:lnTo>
                <a:lnTo>
                  <a:pt x="575310" y="1323339"/>
                </a:lnTo>
                <a:lnTo>
                  <a:pt x="646430" y="1330959"/>
                </a:lnTo>
                <a:lnTo>
                  <a:pt x="681990" y="1331594"/>
                </a:lnTo>
                <a:lnTo>
                  <a:pt x="681990" y="1332229"/>
                </a:lnTo>
                <a:lnTo>
                  <a:pt x="753110" y="1328419"/>
                </a:lnTo>
                <a:lnTo>
                  <a:pt x="823594" y="1317624"/>
                </a:lnTo>
                <a:lnTo>
                  <a:pt x="892810" y="1299209"/>
                </a:lnTo>
                <a:lnTo>
                  <a:pt x="959485" y="1274444"/>
                </a:lnTo>
                <a:lnTo>
                  <a:pt x="1022985" y="1242694"/>
                </a:lnTo>
                <a:lnTo>
                  <a:pt x="1082675" y="1204594"/>
                </a:lnTo>
                <a:lnTo>
                  <a:pt x="1137920" y="1160779"/>
                </a:lnTo>
                <a:lnTo>
                  <a:pt x="1188085" y="1111884"/>
                </a:lnTo>
                <a:lnTo>
                  <a:pt x="1233170" y="1057274"/>
                </a:lnTo>
                <a:lnTo>
                  <a:pt x="1271905" y="998854"/>
                </a:lnTo>
                <a:lnTo>
                  <a:pt x="1304289" y="936624"/>
                </a:lnTo>
                <a:lnTo>
                  <a:pt x="1329689" y="871854"/>
                </a:lnTo>
                <a:lnTo>
                  <a:pt x="1348739" y="804544"/>
                </a:lnTo>
                <a:lnTo>
                  <a:pt x="1359535" y="735964"/>
                </a:lnTo>
                <a:lnTo>
                  <a:pt x="1363345" y="666114"/>
                </a:lnTo>
                <a:lnTo>
                  <a:pt x="1363980" y="666114"/>
                </a:lnTo>
                <a:lnTo>
                  <a:pt x="1360170" y="596264"/>
                </a:lnTo>
                <a:lnTo>
                  <a:pt x="1349375" y="527684"/>
                </a:lnTo>
                <a:lnTo>
                  <a:pt x="1330325" y="460374"/>
                </a:lnTo>
                <a:lnTo>
                  <a:pt x="1304925" y="394969"/>
                </a:lnTo>
                <a:lnTo>
                  <a:pt x="1272539" y="333374"/>
                </a:lnTo>
                <a:lnTo>
                  <a:pt x="1233805" y="274319"/>
                </a:lnTo>
                <a:lnTo>
                  <a:pt x="1188720" y="220344"/>
                </a:lnTo>
                <a:lnTo>
                  <a:pt x="1138555" y="170814"/>
                </a:lnTo>
                <a:lnTo>
                  <a:pt x="1082675" y="127000"/>
                </a:lnTo>
                <a:lnTo>
                  <a:pt x="1022985" y="89534"/>
                </a:lnTo>
                <a:lnTo>
                  <a:pt x="959485" y="57784"/>
                </a:lnTo>
                <a:lnTo>
                  <a:pt x="892810" y="32384"/>
                </a:lnTo>
                <a:lnTo>
                  <a:pt x="823594" y="14604"/>
                </a:lnTo>
                <a:lnTo>
                  <a:pt x="753110" y="3809"/>
                </a:lnTo>
                <a:lnTo>
                  <a:pt x="717550" y="634"/>
                </a:lnTo>
                <a:lnTo>
                  <a:pt x="681990" y="0"/>
                </a:lnTo>
                <a:close/>
              </a:path>
            </a:pathLst>
          </a:custGeom>
          <a:solidFill>
            <a:srgbClr val="FFFF99"/>
          </a:solidFill>
        </p:spPr>
        <p:txBody>
          <a:bodyPr wrap="square" lIns="0" tIns="0" rIns="0" bIns="0" rtlCol="0"/>
          <a:lstStyle/>
          <a:p>
            <a:pPr defTabSz="586427">
              <a:defRPr/>
            </a:pPr>
            <a:endParaRPr sz="1154">
              <a:solidFill>
                <a:prstClr val="black"/>
              </a:solidFill>
              <a:latin typeface="Calibri"/>
            </a:endParaRPr>
          </a:p>
        </p:txBody>
      </p:sp>
      <p:sp>
        <p:nvSpPr>
          <p:cNvPr id="32" name="object 19">
            <a:extLst>
              <a:ext uri="{FF2B5EF4-FFF2-40B4-BE49-F238E27FC236}">
                <a16:creationId xmlns:a16="http://schemas.microsoft.com/office/drawing/2014/main" id="{24361A08-44EA-4D8B-B7E6-24DFD4993694}"/>
              </a:ext>
            </a:extLst>
          </p:cNvPr>
          <p:cNvSpPr/>
          <p:nvPr/>
        </p:nvSpPr>
        <p:spPr>
          <a:xfrm>
            <a:off x="4294956" y="2487789"/>
            <a:ext cx="874762" cy="854399"/>
          </a:xfrm>
          <a:custGeom>
            <a:avLst/>
            <a:gdLst/>
            <a:ahLst/>
            <a:cxnLst/>
            <a:rect l="l" t="t" r="r" b="b"/>
            <a:pathLst>
              <a:path w="1363980" h="1332229">
                <a:moveTo>
                  <a:pt x="0" y="666114"/>
                </a:moveTo>
                <a:lnTo>
                  <a:pt x="634" y="631189"/>
                </a:lnTo>
                <a:lnTo>
                  <a:pt x="3809" y="596264"/>
                </a:lnTo>
                <a:lnTo>
                  <a:pt x="14604" y="527684"/>
                </a:lnTo>
                <a:lnTo>
                  <a:pt x="33654" y="460374"/>
                </a:lnTo>
                <a:lnTo>
                  <a:pt x="59054" y="394969"/>
                </a:lnTo>
                <a:lnTo>
                  <a:pt x="91440" y="332739"/>
                </a:lnTo>
                <a:lnTo>
                  <a:pt x="130175" y="274319"/>
                </a:lnTo>
                <a:lnTo>
                  <a:pt x="175259" y="220344"/>
                </a:lnTo>
                <a:lnTo>
                  <a:pt x="225425" y="170814"/>
                </a:lnTo>
                <a:lnTo>
                  <a:pt x="281305" y="127000"/>
                </a:lnTo>
                <a:lnTo>
                  <a:pt x="340995" y="89534"/>
                </a:lnTo>
                <a:lnTo>
                  <a:pt x="404494" y="57784"/>
                </a:lnTo>
                <a:lnTo>
                  <a:pt x="471169" y="32384"/>
                </a:lnTo>
                <a:lnTo>
                  <a:pt x="540385" y="14604"/>
                </a:lnTo>
                <a:lnTo>
                  <a:pt x="610869" y="3809"/>
                </a:lnTo>
                <a:lnTo>
                  <a:pt x="681990" y="0"/>
                </a:lnTo>
                <a:lnTo>
                  <a:pt x="753110" y="3809"/>
                </a:lnTo>
                <a:lnTo>
                  <a:pt x="823594" y="14604"/>
                </a:lnTo>
                <a:lnTo>
                  <a:pt x="892810" y="32384"/>
                </a:lnTo>
                <a:lnTo>
                  <a:pt x="959485" y="57784"/>
                </a:lnTo>
                <a:lnTo>
                  <a:pt x="1022985" y="89534"/>
                </a:lnTo>
                <a:lnTo>
                  <a:pt x="1082675" y="127000"/>
                </a:lnTo>
                <a:lnTo>
                  <a:pt x="1138555" y="170814"/>
                </a:lnTo>
                <a:lnTo>
                  <a:pt x="1188720" y="220344"/>
                </a:lnTo>
                <a:lnTo>
                  <a:pt x="1233805" y="274319"/>
                </a:lnTo>
                <a:lnTo>
                  <a:pt x="1272539" y="333374"/>
                </a:lnTo>
                <a:lnTo>
                  <a:pt x="1304925" y="394969"/>
                </a:lnTo>
                <a:lnTo>
                  <a:pt x="1330325" y="460374"/>
                </a:lnTo>
                <a:lnTo>
                  <a:pt x="1349375" y="527684"/>
                </a:lnTo>
                <a:lnTo>
                  <a:pt x="1360170" y="596264"/>
                </a:lnTo>
                <a:lnTo>
                  <a:pt x="1363980" y="666114"/>
                </a:lnTo>
                <a:lnTo>
                  <a:pt x="1363345" y="666114"/>
                </a:lnTo>
                <a:lnTo>
                  <a:pt x="1362710" y="701039"/>
                </a:lnTo>
                <a:lnTo>
                  <a:pt x="1355089" y="770254"/>
                </a:lnTo>
                <a:lnTo>
                  <a:pt x="1339850" y="838199"/>
                </a:lnTo>
                <a:lnTo>
                  <a:pt x="1318260" y="904874"/>
                </a:lnTo>
                <a:lnTo>
                  <a:pt x="1289050" y="968374"/>
                </a:lnTo>
                <a:lnTo>
                  <a:pt x="1253489" y="1028699"/>
                </a:lnTo>
                <a:lnTo>
                  <a:pt x="1211580" y="1085214"/>
                </a:lnTo>
                <a:lnTo>
                  <a:pt x="1163955" y="1136649"/>
                </a:lnTo>
                <a:lnTo>
                  <a:pt x="1110615" y="1183639"/>
                </a:lnTo>
                <a:lnTo>
                  <a:pt x="1052830" y="1224279"/>
                </a:lnTo>
                <a:lnTo>
                  <a:pt x="991235" y="1259204"/>
                </a:lnTo>
                <a:lnTo>
                  <a:pt x="926465" y="1287779"/>
                </a:lnTo>
                <a:lnTo>
                  <a:pt x="858519" y="1309369"/>
                </a:lnTo>
                <a:lnTo>
                  <a:pt x="788669" y="1323974"/>
                </a:lnTo>
                <a:lnTo>
                  <a:pt x="717550" y="1331594"/>
                </a:lnTo>
                <a:lnTo>
                  <a:pt x="681990" y="1332229"/>
                </a:lnTo>
                <a:lnTo>
                  <a:pt x="681990" y="1331594"/>
                </a:lnTo>
                <a:lnTo>
                  <a:pt x="646430" y="1330959"/>
                </a:lnTo>
                <a:lnTo>
                  <a:pt x="575310" y="1323339"/>
                </a:lnTo>
                <a:lnTo>
                  <a:pt x="505459" y="1308734"/>
                </a:lnTo>
                <a:lnTo>
                  <a:pt x="437515" y="1287144"/>
                </a:lnTo>
                <a:lnTo>
                  <a:pt x="372744" y="1259204"/>
                </a:lnTo>
                <a:lnTo>
                  <a:pt x="310515" y="1224279"/>
                </a:lnTo>
                <a:lnTo>
                  <a:pt x="252729" y="1183004"/>
                </a:lnTo>
                <a:lnTo>
                  <a:pt x="200025" y="1136649"/>
                </a:lnTo>
                <a:lnTo>
                  <a:pt x="152400" y="1085214"/>
                </a:lnTo>
                <a:lnTo>
                  <a:pt x="110490" y="1028699"/>
                </a:lnTo>
                <a:lnTo>
                  <a:pt x="74295" y="968374"/>
                </a:lnTo>
                <a:lnTo>
                  <a:pt x="45720" y="904874"/>
                </a:lnTo>
                <a:lnTo>
                  <a:pt x="23495" y="838199"/>
                </a:lnTo>
                <a:lnTo>
                  <a:pt x="8254" y="770254"/>
                </a:lnTo>
                <a:lnTo>
                  <a:pt x="1270" y="701039"/>
                </a:lnTo>
                <a:lnTo>
                  <a:pt x="0" y="666114"/>
                </a:lnTo>
                <a:close/>
              </a:path>
            </a:pathLst>
          </a:custGeom>
          <a:ln w="12700">
            <a:solidFill>
              <a:srgbClr val="4371C3"/>
            </a:solidFill>
          </a:ln>
        </p:spPr>
        <p:txBody>
          <a:bodyPr wrap="square" lIns="0" tIns="0" rIns="0" bIns="0" rtlCol="0"/>
          <a:lstStyle/>
          <a:p>
            <a:pPr defTabSz="586427">
              <a:defRPr/>
            </a:pPr>
            <a:endParaRPr sz="1154">
              <a:solidFill>
                <a:prstClr val="black"/>
              </a:solidFill>
              <a:latin typeface="Calibri"/>
            </a:endParaRPr>
          </a:p>
        </p:txBody>
      </p:sp>
      <p:sp>
        <p:nvSpPr>
          <p:cNvPr id="33" name="object 20">
            <a:extLst>
              <a:ext uri="{FF2B5EF4-FFF2-40B4-BE49-F238E27FC236}">
                <a16:creationId xmlns:a16="http://schemas.microsoft.com/office/drawing/2014/main" id="{BFF3F912-5D00-4D76-8A2D-7A6DDA4F8662}"/>
              </a:ext>
            </a:extLst>
          </p:cNvPr>
          <p:cNvSpPr/>
          <p:nvPr/>
        </p:nvSpPr>
        <p:spPr>
          <a:xfrm>
            <a:off x="7027171" y="1361874"/>
            <a:ext cx="742814" cy="879649"/>
          </a:xfrm>
          <a:custGeom>
            <a:avLst/>
            <a:gdLst/>
            <a:ahLst/>
            <a:cxnLst/>
            <a:rect l="l" t="t" r="r" b="b"/>
            <a:pathLst>
              <a:path w="1158240" h="1371600">
                <a:moveTo>
                  <a:pt x="579120" y="0"/>
                </a:moveTo>
                <a:lnTo>
                  <a:pt x="518795" y="3809"/>
                </a:lnTo>
                <a:lnTo>
                  <a:pt x="458470" y="15240"/>
                </a:lnTo>
                <a:lnTo>
                  <a:pt x="400050" y="33654"/>
                </a:lnTo>
                <a:lnTo>
                  <a:pt x="343535" y="59054"/>
                </a:lnTo>
                <a:lnTo>
                  <a:pt x="289560" y="92075"/>
                </a:lnTo>
                <a:lnTo>
                  <a:pt x="238760" y="130809"/>
                </a:lnTo>
                <a:lnTo>
                  <a:pt x="191770" y="175895"/>
                </a:lnTo>
                <a:lnTo>
                  <a:pt x="148589" y="226695"/>
                </a:lnTo>
                <a:lnTo>
                  <a:pt x="110489" y="282575"/>
                </a:lnTo>
                <a:lnTo>
                  <a:pt x="77470" y="342900"/>
                </a:lnTo>
                <a:lnTo>
                  <a:pt x="50164" y="407034"/>
                </a:lnTo>
                <a:lnTo>
                  <a:pt x="28575" y="473709"/>
                </a:lnTo>
                <a:lnTo>
                  <a:pt x="12700" y="542925"/>
                </a:lnTo>
                <a:lnTo>
                  <a:pt x="3175" y="614045"/>
                </a:lnTo>
                <a:lnTo>
                  <a:pt x="0" y="685800"/>
                </a:lnTo>
                <a:lnTo>
                  <a:pt x="635" y="721359"/>
                </a:lnTo>
                <a:lnTo>
                  <a:pt x="6985" y="793115"/>
                </a:lnTo>
                <a:lnTo>
                  <a:pt x="19685" y="862965"/>
                </a:lnTo>
                <a:lnTo>
                  <a:pt x="38735" y="931545"/>
                </a:lnTo>
                <a:lnTo>
                  <a:pt x="63500" y="996950"/>
                </a:lnTo>
                <a:lnTo>
                  <a:pt x="93345" y="1059179"/>
                </a:lnTo>
                <a:lnTo>
                  <a:pt x="129539" y="1116965"/>
                </a:lnTo>
                <a:lnTo>
                  <a:pt x="169545" y="1170304"/>
                </a:lnTo>
                <a:lnTo>
                  <a:pt x="214629" y="1218565"/>
                </a:lnTo>
                <a:lnTo>
                  <a:pt x="264160" y="1260475"/>
                </a:lnTo>
                <a:lnTo>
                  <a:pt x="316229" y="1296034"/>
                </a:lnTo>
                <a:lnTo>
                  <a:pt x="371475" y="1325245"/>
                </a:lnTo>
                <a:lnTo>
                  <a:pt x="429260" y="1347470"/>
                </a:lnTo>
                <a:lnTo>
                  <a:pt x="488314" y="1362709"/>
                </a:lnTo>
                <a:lnTo>
                  <a:pt x="548639" y="1370329"/>
                </a:lnTo>
                <a:lnTo>
                  <a:pt x="579120" y="1370965"/>
                </a:lnTo>
                <a:lnTo>
                  <a:pt x="579120" y="1371600"/>
                </a:lnTo>
                <a:lnTo>
                  <a:pt x="639445" y="1367790"/>
                </a:lnTo>
                <a:lnTo>
                  <a:pt x="699135" y="1356359"/>
                </a:lnTo>
                <a:lnTo>
                  <a:pt x="758189" y="1337945"/>
                </a:lnTo>
                <a:lnTo>
                  <a:pt x="814704" y="1311909"/>
                </a:lnTo>
                <a:lnTo>
                  <a:pt x="868679" y="1279525"/>
                </a:lnTo>
                <a:lnTo>
                  <a:pt x="919479" y="1240154"/>
                </a:lnTo>
                <a:lnTo>
                  <a:pt x="966470" y="1195070"/>
                </a:lnTo>
                <a:lnTo>
                  <a:pt x="1009015" y="1144270"/>
                </a:lnTo>
                <a:lnTo>
                  <a:pt x="1047115" y="1088390"/>
                </a:lnTo>
                <a:lnTo>
                  <a:pt x="1080134" y="1028700"/>
                </a:lnTo>
                <a:lnTo>
                  <a:pt x="1107440" y="964565"/>
                </a:lnTo>
                <a:lnTo>
                  <a:pt x="1129029" y="897890"/>
                </a:lnTo>
                <a:lnTo>
                  <a:pt x="1144904" y="828040"/>
                </a:lnTo>
                <a:lnTo>
                  <a:pt x="1154429" y="757554"/>
                </a:lnTo>
                <a:lnTo>
                  <a:pt x="1157604" y="685800"/>
                </a:lnTo>
                <a:lnTo>
                  <a:pt x="1158240" y="685800"/>
                </a:lnTo>
                <a:lnTo>
                  <a:pt x="1155065" y="614045"/>
                </a:lnTo>
                <a:lnTo>
                  <a:pt x="1145540" y="542925"/>
                </a:lnTo>
                <a:lnTo>
                  <a:pt x="1129665" y="473709"/>
                </a:lnTo>
                <a:lnTo>
                  <a:pt x="1108075" y="407034"/>
                </a:lnTo>
                <a:lnTo>
                  <a:pt x="1080770" y="342900"/>
                </a:lnTo>
                <a:lnTo>
                  <a:pt x="1047750" y="282575"/>
                </a:lnTo>
                <a:lnTo>
                  <a:pt x="1009650" y="226695"/>
                </a:lnTo>
                <a:lnTo>
                  <a:pt x="966470" y="175895"/>
                </a:lnTo>
                <a:lnTo>
                  <a:pt x="919479" y="130809"/>
                </a:lnTo>
                <a:lnTo>
                  <a:pt x="868679" y="92075"/>
                </a:lnTo>
                <a:lnTo>
                  <a:pt x="814704" y="59054"/>
                </a:lnTo>
                <a:lnTo>
                  <a:pt x="758189" y="33654"/>
                </a:lnTo>
                <a:lnTo>
                  <a:pt x="699770" y="15240"/>
                </a:lnTo>
                <a:lnTo>
                  <a:pt x="639445" y="3809"/>
                </a:lnTo>
                <a:lnTo>
                  <a:pt x="609600" y="634"/>
                </a:lnTo>
                <a:lnTo>
                  <a:pt x="579120" y="0"/>
                </a:lnTo>
                <a:close/>
              </a:path>
            </a:pathLst>
          </a:custGeom>
          <a:solidFill>
            <a:srgbClr val="FFFF99"/>
          </a:solidFill>
        </p:spPr>
        <p:txBody>
          <a:bodyPr wrap="square" lIns="0" tIns="0" rIns="0" bIns="0" rtlCol="0"/>
          <a:lstStyle/>
          <a:p>
            <a:pPr defTabSz="586427">
              <a:defRPr/>
            </a:pPr>
            <a:endParaRPr sz="1154">
              <a:solidFill>
                <a:prstClr val="black"/>
              </a:solidFill>
              <a:latin typeface="Calibri"/>
            </a:endParaRPr>
          </a:p>
        </p:txBody>
      </p:sp>
      <p:sp>
        <p:nvSpPr>
          <p:cNvPr id="34" name="object 21">
            <a:extLst>
              <a:ext uri="{FF2B5EF4-FFF2-40B4-BE49-F238E27FC236}">
                <a16:creationId xmlns:a16="http://schemas.microsoft.com/office/drawing/2014/main" id="{804ACEC8-F12D-41E3-BFF1-88036737DC85}"/>
              </a:ext>
            </a:extLst>
          </p:cNvPr>
          <p:cNvSpPr/>
          <p:nvPr/>
        </p:nvSpPr>
        <p:spPr>
          <a:xfrm>
            <a:off x="7027171" y="1361874"/>
            <a:ext cx="742814" cy="879649"/>
          </a:xfrm>
          <a:custGeom>
            <a:avLst/>
            <a:gdLst/>
            <a:ahLst/>
            <a:cxnLst/>
            <a:rect l="l" t="t" r="r" b="b"/>
            <a:pathLst>
              <a:path w="1158240" h="1371600">
                <a:moveTo>
                  <a:pt x="0" y="685800"/>
                </a:moveTo>
                <a:lnTo>
                  <a:pt x="635" y="649604"/>
                </a:lnTo>
                <a:lnTo>
                  <a:pt x="3175" y="614045"/>
                </a:lnTo>
                <a:lnTo>
                  <a:pt x="12700" y="542925"/>
                </a:lnTo>
                <a:lnTo>
                  <a:pt x="28575" y="473709"/>
                </a:lnTo>
                <a:lnTo>
                  <a:pt x="50164" y="407034"/>
                </a:lnTo>
                <a:lnTo>
                  <a:pt x="77470" y="342900"/>
                </a:lnTo>
                <a:lnTo>
                  <a:pt x="110489" y="282575"/>
                </a:lnTo>
                <a:lnTo>
                  <a:pt x="148589" y="226695"/>
                </a:lnTo>
                <a:lnTo>
                  <a:pt x="191770" y="175895"/>
                </a:lnTo>
                <a:lnTo>
                  <a:pt x="238760" y="130809"/>
                </a:lnTo>
                <a:lnTo>
                  <a:pt x="289560" y="92075"/>
                </a:lnTo>
                <a:lnTo>
                  <a:pt x="343535" y="59054"/>
                </a:lnTo>
                <a:lnTo>
                  <a:pt x="400050" y="33654"/>
                </a:lnTo>
                <a:lnTo>
                  <a:pt x="458470" y="15240"/>
                </a:lnTo>
                <a:lnTo>
                  <a:pt x="518795" y="3809"/>
                </a:lnTo>
                <a:lnTo>
                  <a:pt x="579120" y="0"/>
                </a:lnTo>
                <a:lnTo>
                  <a:pt x="639445" y="3809"/>
                </a:lnTo>
                <a:lnTo>
                  <a:pt x="699770" y="15240"/>
                </a:lnTo>
                <a:lnTo>
                  <a:pt x="758189" y="33654"/>
                </a:lnTo>
                <a:lnTo>
                  <a:pt x="814704" y="59054"/>
                </a:lnTo>
                <a:lnTo>
                  <a:pt x="868679" y="92075"/>
                </a:lnTo>
                <a:lnTo>
                  <a:pt x="919479" y="130809"/>
                </a:lnTo>
                <a:lnTo>
                  <a:pt x="966470" y="175895"/>
                </a:lnTo>
                <a:lnTo>
                  <a:pt x="1009650" y="226695"/>
                </a:lnTo>
                <a:lnTo>
                  <a:pt x="1047750" y="282575"/>
                </a:lnTo>
                <a:lnTo>
                  <a:pt x="1080770" y="342900"/>
                </a:lnTo>
                <a:lnTo>
                  <a:pt x="1108075" y="407034"/>
                </a:lnTo>
                <a:lnTo>
                  <a:pt x="1129665" y="473709"/>
                </a:lnTo>
                <a:lnTo>
                  <a:pt x="1145540" y="542925"/>
                </a:lnTo>
                <a:lnTo>
                  <a:pt x="1155065" y="614045"/>
                </a:lnTo>
                <a:lnTo>
                  <a:pt x="1158240" y="685800"/>
                </a:lnTo>
                <a:lnTo>
                  <a:pt x="1157604" y="685800"/>
                </a:lnTo>
                <a:lnTo>
                  <a:pt x="1156970" y="721359"/>
                </a:lnTo>
                <a:lnTo>
                  <a:pt x="1150620" y="793115"/>
                </a:lnTo>
                <a:lnTo>
                  <a:pt x="1137920" y="862965"/>
                </a:lnTo>
                <a:lnTo>
                  <a:pt x="1119504" y="931545"/>
                </a:lnTo>
                <a:lnTo>
                  <a:pt x="1094740" y="996950"/>
                </a:lnTo>
                <a:lnTo>
                  <a:pt x="1064259" y="1059179"/>
                </a:lnTo>
                <a:lnTo>
                  <a:pt x="1028700" y="1116965"/>
                </a:lnTo>
                <a:lnTo>
                  <a:pt x="988059" y="1170304"/>
                </a:lnTo>
                <a:lnTo>
                  <a:pt x="942975" y="1218565"/>
                </a:lnTo>
                <a:lnTo>
                  <a:pt x="894079" y="1260475"/>
                </a:lnTo>
                <a:lnTo>
                  <a:pt x="842009" y="1296670"/>
                </a:lnTo>
                <a:lnTo>
                  <a:pt x="786764" y="1325879"/>
                </a:lnTo>
                <a:lnTo>
                  <a:pt x="728979" y="1348104"/>
                </a:lnTo>
                <a:lnTo>
                  <a:pt x="669925" y="1363345"/>
                </a:lnTo>
                <a:lnTo>
                  <a:pt x="609600" y="1370329"/>
                </a:lnTo>
                <a:lnTo>
                  <a:pt x="579120" y="1371600"/>
                </a:lnTo>
                <a:lnTo>
                  <a:pt x="579120" y="1370965"/>
                </a:lnTo>
                <a:lnTo>
                  <a:pt x="548639" y="1370329"/>
                </a:lnTo>
                <a:lnTo>
                  <a:pt x="488314" y="1362709"/>
                </a:lnTo>
                <a:lnTo>
                  <a:pt x="429260" y="1347470"/>
                </a:lnTo>
                <a:lnTo>
                  <a:pt x="371475" y="1325245"/>
                </a:lnTo>
                <a:lnTo>
                  <a:pt x="316229" y="1296034"/>
                </a:lnTo>
                <a:lnTo>
                  <a:pt x="264160" y="1260475"/>
                </a:lnTo>
                <a:lnTo>
                  <a:pt x="214629" y="1218565"/>
                </a:lnTo>
                <a:lnTo>
                  <a:pt x="169545" y="1170304"/>
                </a:lnTo>
                <a:lnTo>
                  <a:pt x="129539" y="1116965"/>
                </a:lnTo>
                <a:lnTo>
                  <a:pt x="93345" y="1059179"/>
                </a:lnTo>
                <a:lnTo>
                  <a:pt x="63500" y="996950"/>
                </a:lnTo>
                <a:lnTo>
                  <a:pt x="38735" y="931545"/>
                </a:lnTo>
                <a:lnTo>
                  <a:pt x="19685" y="862965"/>
                </a:lnTo>
                <a:lnTo>
                  <a:pt x="6985" y="793115"/>
                </a:lnTo>
                <a:lnTo>
                  <a:pt x="635" y="721359"/>
                </a:lnTo>
                <a:lnTo>
                  <a:pt x="0" y="685800"/>
                </a:lnTo>
                <a:close/>
              </a:path>
            </a:pathLst>
          </a:custGeom>
          <a:ln w="12699">
            <a:solidFill>
              <a:srgbClr val="4371C3"/>
            </a:solidFill>
          </a:ln>
        </p:spPr>
        <p:txBody>
          <a:bodyPr wrap="square" lIns="0" tIns="0" rIns="0" bIns="0" rtlCol="0"/>
          <a:lstStyle/>
          <a:p>
            <a:pPr defTabSz="586427">
              <a:defRPr/>
            </a:pPr>
            <a:endParaRPr sz="1154">
              <a:solidFill>
                <a:prstClr val="black"/>
              </a:solidFill>
              <a:latin typeface="Calibri"/>
            </a:endParaRPr>
          </a:p>
        </p:txBody>
      </p:sp>
      <p:sp>
        <p:nvSpPr>
          <p:cNvPr id="35" name="object 23">
            <a:extLst>
              <a:ext uri="{FF2B5EF4-FFF2-40B4-BE49-F238E27FC236}">
                <a16:creationId xmlns:a16="http://schemas.microsoft.com/office/drawing/2014/main" id="{6AFCA399-871F-4DAF-82A1-15C020E9B55C}"/>
              </a:ext>
            </a:extLst>
          </p:cNvPr>
          <p:cNvSpPr/>
          <p:nvPr/>
        </p:nvSpPr>
        <p:spPr>
          <a:xfrm>
            <a:off x="4661894" y="1710883"/>
            <a:ext cx="601500" cy="230093"/>
          </a:xfrm>
          <a:custGeom>
            <a:avLst/>
            <a:gdLst/>
            <a:ahLst/>
            <a:cxnLst/>
            <a:rect l="l" t="t" r="r" b="b"/>
            <a:pathLst>
              <a:path w="937894" h="358775">
                <a:moveTo>
                  <a:pt x="758190" y="0"/>
                </a:moveTo>
                <a:lnTo>
                  <a:pt x="758190" y="89534"/>
                </a:lnTo>
                <a:lnTo>
                  <a:pt x="0" y="89534"/>
                </a:lnTo>
                <a:lnTo>
                  <a:pt x="0" y="268604"/>
                </a:lnTo>
                <a:lnTo>
                  <a:pt x="758190" y="268604"/>
                </a:lnTo>
                <a:lnTo>
                  <a:pt x="758190" y="358775"/>
                </a:lnTo>
                <a:lnTo>
                  <a:pt x="937894" y="179070"/>
                </a:lnTo>
                <a:lnTo>
                  <a:pt x="758190" y="0"/>
                </a:lnTo>
                <a:close/>
              </a:path>
            </a:pathLst>
          </a:custGeom>
          <a:solidFill>
            <a:srgbClr val="4371C3"/>
          </a:solidFill>
        </p:spPr>
        <p:txBody>
          <a:bodyPr wrap="square" lIns="0" tIns="0" rIns="0" bIns="0" rtlCol="0"/>
          <a:lstStyle/>
          <a:p>
            <a:pPr defTabSz="586427">
              <a:defRPr/>
            </a:pPr>
            <a:endParaRPr sz="1154">
              <a:solidFill>
                <a:prstClr val="black"/>
              </a:solidFill>
              <a:latin typeface="Calibri"/>
            </a:endParaRPr>
          </a:p>
        </p:txBody>
      </p:sp>
      <p:sp>
        <p:nvSpPr>
          <p:cNvPr id="36" name="object 24">
            <a:extLst>
              <a:ext uri="{FF2B5EF4-FFF2-40B4-BE49-F238E27FC236}">
                <a16:creationId xmlns:a16="http://schemas.microsoft.com/office/drawing/2014/main" id="{B74E34C7-59AD-4D63-8F21-29C4E3F1E169}"/>
              </a:ext>
            </a:extLst>
          </p:cNvPr>
          <p:cNvSpPr/>
          <p:nvPr/>
        </p:nvSpPr>
        <p:spPr>
          <a:xfrm>
            <a:off x="4661894" y="1710883"/>
            <a:ext cx="601500" cy="230093"/>
          </a:xfrm>
          <a:custGeom>
            <a:avLst/>
            <a:gdLst/>
            <a:ahLst/>
            <a:cxnLst/>
            <a:rect l="l" t="t" r="r" b="b"/>
            <a:pathLst>
              <a:path w="937894" h="358775">
                <a:moveTo>
                  <a:pt x="0" y="89534"/>
                </a:moveTo>
                <a:lnTo>
                  <a:pt x="758190" y="89534"/>
                </a:lnTo>
                <a:lnTo>
                  <a:pt x="758190" y="0"/>
                </a:lnTo>
                <a:lnTo>
                  <a:pt x="937894" y="179070"/>
                </a:lnTo>
                <a:lnTo>
                  <a:pt x="758190" y="358775"/>
                </a:lnTo>
                <a:lnTo>
                  <a:pt x="758190" y="268604"/>
                </a:lnTo>
                <a:lnTo>
                  <a:pt x="0" y="268604"/>
                </a:lnTo>
                <a:lnTo>
                  <a:pt x="0" y="89534"/>
                </a:lnTo>
                <a:close/>
              </a:path>
            </a:pathLst>
          </a:custGeom>
          <a:ln w="12700">
            <a:solidFill>
              <a:srgbClr val="31538F"/>
            </a:solidFill>
          </a:ln>
        </p:spPr>
        <p:txBody>
          <a:bodyPr wrap="square" lIns="0" tIns="0" rIns="0" bIns="0" rtlCol="0"/>
          <a:lstStyle/>
          <a:p>
            <a:pPr defTabSz="586427">
              <a:defRPr/>
            </a:pPr>
            <a:endParaRPr sz="1154">
              <a:solidFill>
                <a:prstClr val="black"/>
              </a:solidFill>
              <a:latin typeface="Calibri"/>
            </a:endParaRPr>
          </a:p>
        </p:txBody>
      </p:sp>
      <p:sp>
        <p:nvSpPr>
          <p:cNvPr id="37" name="object 25">
            <a:extLst>
              <a:ext uri="{FF2B5EF4-FFF2-40B4-BE49-F238E27FC236}">
                <a16:creationId xmlns:a16="http://schemas.microsoft.com/office/drawing/2014/main" id="{AF87AF7F-F8C0-49BB-9147-7F9F09F0ACC0}"/>
              </a:ext>
            </a:extLst>
          </p:cNvPr>
          <p:cNvSpPr/>
          <p:nvPr/>
        </p:nvSpPr>
        <p:spPr>
          <a:xfrm>
            <a:off x="6313677" y="1718214"/>
            <a:ext cx="601500" cy="230093"/>
          </a:xfrm>
          <a:custGeom>
            <a:avLst/>
            <a:gdLst/>
            <a:ahLst/>
            <a:cxnLst/>
            <a:rect l="l" t="t" r="r" b="b"/>
            <a:pathLst>
              <a:path w="937895" h="358775">
                <a:moveTo>
                  <a:pt x="758190" y="0"/>
                </a:moveTo>
                <a:lnTo>
                  <a:pt x="758190" y="89534"/>
                </a:lnTo>
                <a:lnTo>
                  <a:pt x="0" y="89534"/>
                </a:lnTo>
                <a:lnTo>
                  <a:pt x="0" y="268604"/>
                </a:lnTo>
                <a:lnTo>
                  <a:pt x="758190" y="268604"/>
                </a:lnTo>
                <a:lnTo>
                  <a:pt x="758190" y="358775"/>
                </a:lnTo>
                <a:lnTo>
                  <a:pt x="937895" y="179070"/>
                </a:lnTo>
                <a:lnTo>
                  <a:pt x="758190" y="0"/>
                </a:lnTo>
                <a:close/>
              </a:path>
            </a:pathLst>
          </a:custGeom>
          <a:solidFill>
            <a:srgbClr val="4371C3"/>
          </a:solidFill>
        </p:spPr>
        <p:txBody>
          <a:bodyPr wrap="square" lIns="0" tIns="0" rIns="0" bIns="0" rtlCol="0"/>
          <a:lstStyle/>
          <a:p>
            <a:pPr defTabSz="586427">
              <a:defRPr/>
            </a:pPr>
            <a:endParaRPr sz="1154">
              <a:solidFill>
                <a:prstClr val="black"/>
              </a:solidFill>
              <a:latin typeface="Calibri"/>
            </a:endParaRPr>
          </a:p>
        </p:txBody>
      </p:sp>
      <p:sp>
        <p:nvSpPr>
          <p:cNvPr id="38" name="object 26">
            <a:extLst>
              <a:ext uri="{FF2B5EF4-FFF2-40B4-BE49-F238E27FC236}">
                <a16:creationId xmlns:a16="http://schemas.microsoft.com/office/drawing/2014/main" id="{6D4FC465-BA19-4C37-94D1-FC52F9F2569C}"/>
              </a:ext>
            </a:extLst>
          </p:cNvPr>
          <p:cNvSpPr/>
          <p:nvPr/>
        </p:nvSpPr>
        <p:spPr>
          <a:xfrm>
            <a:off x="6313677" y="1718214"/>
            <a:ext cx="601500" cy="230093"/>
          </a:xfrm>
          <a:custGeom>
            <a:avLst/>
            <a:gdLst/>
            <a:ahLst/>
            <a:cxnLst/>
            <a:rect l="l" t="t" r="r" b="b"/>
            <a:pathLst>
              <a:path w="937895" h="358775">
                <a:moveTo>
                  <a:pt x="0" y="89534"/>
                </a:moveTo>
                <a:lnTo>
                  <a:pt x="758190" y="89534"/>
                </a:lnTo>
                <a:lnTo>
                  <a:pt x="758190" y="0"/>
                </a:lnTo>
                <a:lnTo>
                  <a:pt x="937895" y="179070"/>
                </a:lnTo>
                <a:lnTo>
                  <a:pt x="758190" y="358775"/>
                </a:lnTo>
                <a:lnTo>
                  <a:pt x="758190" y="268604"/>
                </a:lnTo>
                <a:lnTo>
                  <a:pt x="0" y="268604"/>
                </a:lnTo>
                <a:lnTo>
                  <a:pt x="0" y="89534"/>
                </a:lnTo>
                <a:close/>
              </a:path>
            </a:pathLst>
          </a:custGeom>
          <a:ln w="12700">
            <a:solidFill>
              <a:srgbClr val="31538F"/>
            </a:solidFill>
          </a:ln>
        </p:spPr>
        <p:txBody>
          <a:bodyPr wrap="square" lIns="0" tIns="0" rIns="0" bIns="0" rtlCol="0"/>
          <a:lstStyle/>
          <a:p>
            <a:pPr defTabSz="586427">
              <a:defRPr/>
            </a:pPr>
            <a:endParaRPr sz="1154">
              <a:solidFill>
                <a:prstClr val="black"/>
              </a:solidFill>
              <a:latin typeface="Calibri"/>
            </a:endParaRPr>
          </a:p>
        </p:txBody>
      </p:sp>
      <p:sp>
        <p:nvSpPr>
          <p:cNvPr id="39" name="object 27">
            <a:extLst>
              <a:ext uri="{FF2B5EF4-FFF2-40B4-BE49-F238E27FC236}">
                <a16:creationId xmlns:a16="http://schemas.microsoft.com/office/drawing/2014/main" id="{0586FA0E-6B82-4820-AAC5-CF018123240E}"/>
              </a:ext>
            </a:extLst>
          </p:cNvPr>
          <p:cNvSpPr/>
          <p:nvPr/>
        </p:nvSpPr>
        <p:spPr>
          <a:xfrm>
            <a:off x="5228360" y="2712589"/>
            <a:ext cx="601500" cy="230093"/>
          </a:xfrm>
          <a:custGeom>
            <a:avLst/>
            <a:gdLst/>
            <a:ahLst/>
            <a:cxnLst/>
            <a:rect l="l" t="t" r="r" b="b"/>
            <a:pathLst>
              <a:path w="937894" h="358775">
                <a:moveTo>
                  <a:pt x="758190" y="0"/>
                </a:moveTo>
                <a:lnTo>
                  <a:pt x="758190" y="89535"/>
                </a:lnTo>
                <a:lnTo>
                  <a:pt x="0" y="89535"/>
                </a:lnTo>
                <a:lnTo>
                  <a:pt x="0" y="268604"/>
                </a:lnTo>
                <a:lnTo>
                  <a:pt x="758190" y="268604"/>
                </a:lnTo>
                <a:lnTo>
                  <a:pt x="758190" y="358775"/>
                </a:lnTo>
                <a:lnTo>
                  <a:pt x="937894" y="179070"/>
                </a:lnTo>
                <a:lnTo>
                  <a:pt x="758190" y="0"/>
                </a:lnTo>
                <a:close/>
              </a:path>
            </a:pathLst>
          </a:custGeom>
          <a:solidFill>
            <a:srgbClr val="4371C3"/>
          </a:solidFill>
        </p:spPr>
        <p:txBody>
          <a:bodyPr wrap="square" lIns="0" tIns="0" rIns="0" bIns="0" rtlCol="0"/>
          <a:lstStyle/>
          <a:p>
            <a:pPr defTabSz="586427">
              <a:defRPr/>
            </a:pPr>
            <a:endParaRPr sz="1154">
              <a:solidFill>
                <a:prstClr val="black"/>
              </a:solidFill>
              <a:latin typeface="Calibri"/>
            </a:endParaRPr>
          </a:p>
        </p:txBody>
      </p:sp>
      <p:sp>
        <p:nvSpPr>
          <p:cNvPr id="40" name="object 28">
            <a:extLst>
              <a:ext uri="{FF2B5EF4-FFF2-40B4-BE49-F238E27FC236}">
                <a16:creationId xmlns:a16="http://schemas.microsoft.com/office/drawing/2014/main" id="{BED1A02E-50C5-4061-B5CE-5F3EDE89A7CA}"/>
              </a:ext>
            </a:extLst>
          </p:cNvPr>
          <p:cNvSpPr/>
          <p:nvPr/>
        </p:nvSpPr>
        <p:spPr>
          <a:xfrm>
            <a:off x="5228360" y="2712589"/>
            <a:ext cx="601500" cy="230093"/>
          </a:xfrm>
          <a:custGeom>
            <a:avLst/>
            <a:gdLst/>
            <a:ahLst/>
            <a:cxnLst/>
            <a:rect l="l" t="t" r="r" b="b"/>
            <a:pathLst>
              <a:path w="937894" h="358775">
                <a:moveTo>
                  <a:pt x="0" y="89535"/>
                </a:moveTo>
                <a:lnTo>
                  <a:pt x="758190" y="89535"/>
                </a:lnTo>
                <a:lnTo>
                  <a:pt x="758190" y="0"/>
                </a:lnTo>
                <a:lnTo>
                  <a:pt x="937894" y="179070"/>
                </a:lnTo>
                <a:lnTo>
                  <a:pt x="758190" y="358775"/>
                </a:lnTo>
                <a:lnTo>
                  <a:pt x="758190" y="268604"/>
                </a:lnTo>
                <a:lnTo>
                  <a:pt x="0" y="268604"/>
                </a:lnTo>
                <a:lnTo>
                  <a:pt x="0" y="89535"/>
                </a:lnTo>
                <a:close/>
              </a:path>
            </a:pathLst>
          </a:custGeom>
          <a:ln w="12700">
            <a:solidFill>
              <a:srgbClr val="31538F"/>
            </a:solidFill>
          </a:ln>
        </p:spPr>
        <p:txBody>
          <a:bodyPr wrap="square" lIns="0" tIns="0" rIns="0" bIns="0" rtlCol="0"/>
          <a:lstStyle/>
          <a:p>
            <a:pPr defTabSz="586427">
              <a:defRPr/>
            </a:pPr>
            <a:endParaRPr sz="1154">
              <a:solidFill>
                <a:prstClr val="black"/>
              </a:solidFill>
              <a:latin typeface="Calibri"/>
            </a:endParaRPr>
          </a:p>
        </p:txBody>
      </p:sp>
      <p:sp>
        <p:nvSpPr>
          <p:cNvPr id="41" name="object 29">
            <a:extLst>
              <a:ext uri="{FF2B5EF4-FFF2-40B4-BE49-F238E27FC236}">
                <a16:creationId xmlns:a16="http://schemas.microsoft.com/office/drawing/2014/main" id="{354021CF-E5B6-4A9A-8CA7-8D27CEE10A0D}"/>
              </a:ext>
            </a:extLst>
          </p:cNvPr>
          <p:cNvSpPr/>
          <p:nvPr/>
        </p:nvSpPr>
        <p:spPr>
          <a:xfrm>
            <a:off x="6919240" y="2712589"/>
            <a:ext cx="601500" cy="230093"/>
          </a:xfrm>
          <a:custGeom>
            <a:avLst/>
            <a:gdLst/>
            <a:ahLst/>
            <a:cxnLst/>
            <a:rect l="l" t="t" r="r" b="b"/>
            <a:pathLst>
              <a:path w="937895" h="358775">
                <a:moveTo>
                  <a:pt x="758189" y="0"/>
                </a:moveTo>
                <a:lnTo>
                  <a:pt x="758189" y="89535"/>
                </a:lnTo>
                <a:lnTo>
                  <a:pt x="0" y="89535"/>
                </a:lnTo>
                <a:lnTo>
                  <a:pt x="0" y="268604"/>
                </a:lnTo>
                <a:lnTo>
                  <a:pt x="758189" y="268604"/>
                </a:lnTo>
                <a:lnTo>
                  <a:pt x="758189" y="358775"/>
                </a:lnTo>
                <a:lnTo>
                  <a:pt x="937895" y="179070"/>
                </a:lnTo>
                <a:lnTo>
                  <a:pt x="758189" y="0"/>
                </a:lnTo>
                <a:close/>
              </a:path>
            </a:pathLst>
          </a:custGeom>
          <a:solidFill>
            <a:srgbClr val="4371C3"/>
          </a:solidFill>
        </p:spPr>
        <p:txBody>
          <a:bodyPr wrap="square" lIns="0" tIns="0" rIns="0" bIns="0" rtlCol="0"/>
          <a:lstStyle/>
          <a:p>
            <a:pPr defTabSz="586427">
              <a:defRPr/>
            </a:pPr>
            <a:endParaRPr sz="1154">
              <a:solidFill>
                <a:prstClr val="black"/>
              </a:solidFill>
              <a:latin typeface="Calibri"/>
            </a:endParaRPr>
          </a:p>
        </p:txBody>
      </p:sp>
      <p:sp>
        <p:nvSpPr>
          <p:cNvPr id="42" name="object 30">
            <a:extLst>
              <a:ext uri="{FF2B5EF4-FFF2-40B4-BE49-F238E27FC236}">
                <a16:creationId xmlns:a16="http://schemas.microsoft.com/office/drawing/2014/main" id="{1758F4F4-982B-4A79-8BA8-940F8EEE4F0C}"/>
              </a:ext>
            </a:extLst>
          </p:cNvPr>
          <p:cNvSpPr/>
          <p:nvPr/>
        </p:nvSpPr>
        <p:spPr>
          <a:xfrm>
            <a:off x="6919240" y="2712589"/>
            <a:ext cx="601500" cy="230093"/>
          </a:xfrm>
          <a:custGeom>
            <a:avLst/>
            <a:gdLst/>
            <a:ahLst/>
            <a:cxnLst/>
            <a:rect l="l" t="t" r="r" b="b"/>
            <a:pathLst>
              <a:path w="937895" h="358775">
                <a:moveTo>
                  <a:pt x="0" y="89535"/>
                </a:moveTo>
                <a:lnTo>
                  <a:pt x="758189" y="89535"/>
                </a:lnTo>
                <a:lnTo>
                  <a:pt x="758189" y="0"/>
                </a:lnTo>
                <a:lnTo>
                  <a:pt x="937895" y="179070"/>
                </a:lnTo>
                <a:lnTo>
                  <a:pt x="758189" y="358775"/>
                </a:lnTo>
                <a:lnTo>
                  <a:pt x="758189" y="268604"/>
                </a:lnTo>
                <a:lnTo>
                  <a:pt x="0" y="268604"/>
                </a:lnTo>
                <a:lnTo>
                  <a:pt x="0" y="89535"/>
                </a:lnTo>
                <a:close/>
              </a:path>
            </a:pathLst>
          </a:custGeom>
          <a:ln w="12700">
            <a:solidFill>
              <a:srgbClr val="31538F"/>
            </a:solidFill>
          </a:ln>
        </p:spPr>
        <p:txBody>
          <a:bodyPr wrap="square" lIns="0" tIns="0" rIns="0" bIns="0" rtlCol="0"/>
          <a:lstStyle/>
          <a:p>
            <a:pPr defTabSz="586427">
              <a:defRPr/>
            </a:pPr>
            <a:endParaRPr sz="1154">
              <a:solidFill>
                <a:prstClr val="black"/>
              </a:solidFill>
              <a:latin typeface="Calibri"/>
            </a:endParaRPr>
          </a:p>
        </p:txBody>
      </p:sp>
      <p:sp>
        <p:nvSpPr>
          <p:cNvPr id="43" name="object 31">
            <a:extLst>
              <a:ext uri="{FF2B5EF4-FFF2-40B4-BE49-F238E27FC236}">
                <a16:creationId xmlns:a16="http://schemas.microsoft.com/office/drawing/2014/main" id="{6518BD5F-C403-414C-B0C1-FC9B2195398B}"/>
              </a:ext>
            </a:extLst>
          </p:cNvPr>
          <p:cNvSpPr txBox="1"/>
          <p:nvPr/>
        </p:nvSpPr>
        <p:spPr>
          <a:xfrm>
            <a:off x="7627845" y="2697921"/>
            <a:ext cx="757476" cy="484181"/>
          </a:xfrm>
          <a:prstGeom prst="rect">
            <a:avLst/>
          </a:prstGeom>
        </p:spPr>
        <p:txBody>
          <a:bodyPr vert="horz" wrap="square" lIns="0" tIns="4073" rIns="0" bIns="0" rtlCol="0">
            <a:spAutoFit/>
          </a:bodyPr>
          <a:lstStyle/>
          <a:p>
            <a:pPr marL="8145" marR="3258" indent="407" algn="ctr" defTabSz="586427">
              <a:lnSpc>
                <a:spcPct val="103499"/>
              </a:lnSpc>
              <a:spcBef>
                <a:spcPts val="32"/>
              </a:spcBef>
              <a:defRPr/>
            </a:pPr>
            <a:r>
              <a:rPr sz="770" spc="-3" dirty="0">
                <a:solidFill>
                  <a:srgbClr val="006FBF"/>
                </a:solidFill>
                <a:latin typeface="Arial"/>
                <a:cs typeface="Arial"/>
              </a:rPr>
              <a:t>…the  water</a:t>
            </a:r>
            <a:r>
              <a:rPr sz="770" spc="-42" dirty="0">
                <a:solidFill>
                  <a:srgbClr val="006FBF"/>
                </a:solidFill>
                <a:latin typeface="Arial"/>
                <a:cs typeface="Arial"/>
              </a:rPr>
              <a:t> </a:t>
            </a:r>
            <a:r>
              <a:rPr lang="en-GB" sz="770" spc="-3" dirty="0">
                <a:solidFill>
                  <a:srgbClr val="006FBF"/>
                </a:solidFill>
                <a:latin typeface="Arial"/>
                <a:cs typeface="Arial"/>
              </a:rPr>
              <a:t>away and</a:t>
            </a:r>
            <a:r>
              <a:rPr sz="770" spc="-3" dirty="0">
                <a:solidFill>
                  <a:srgbClr val="006FBF"/>
                </a:solidFill>
                <a:latin typeface="Arial"/>
                <a:cs typeface="Arial"/>
              </a:rPr>
              <a:t>  </a:t>
            </a:r>
            <a:r>
              <a:rPr sz="770" dirty="0">
                <a:solidFill>
                  <a:srgbClr val="006FBF"/>
                </a:solidFill>
                <a:latin typeface="Arial"/>
                <a:cs typeface="Arial"/>
              </a:rPr>
              <a:t>even</a:t>
            </a:r>
            <a:r>
              <a:rPr sz="770" spc="-3" dirty="0">
                <a:solidFill>
                  <a:srgbClr val="006FBF"/>
                </a:solidFill>
                <a:latin typeface="Arial"/>
                <a:cs typeface="Arial"/>
              </a:rPr>
              <a:t>t</a:t>
            </a:r>
            <a:r>
              <a:rPr sz="770" spc="-7" dirty="0">
                <a:solidFill>
                  <a:srgbClr val="006FBF"/>
                </a:solidFill>
                <a:latin typeface="Arial"/>
                <a:cs typeface="Arial"/>
              </a:rPr>
              <a:t>u</a:t>
            </a:r>
            <a:r>
              <a:rPr sz="770" dirty="0">
                <a:solidFill>
                  <a:srgbClr val="006FBF"/>
                </a:solidFill>
                <a:latin typeface="Arial"/>
                <a:cs typeface="Arial"/>
              </a:rPr>
              <a:t>ally</a:t>
            </a:r>
            <a:r>
              <a:rPr lang="en-GB" sz="770" dirty="0">
                <a:solidFill>
                  <a:srgbClr val="006FBF"/>
                </a:solidFill>
                <a:latin typeface="Arial"/>
                <a:cs typeface="Arial"/>
              </a:rPr>
              <a:t> the river</a:t>
            </a:r>
            <a:r>
              <a:rPr sz="770" dirty="0">
                <a:solidFill>
                  <a:srgbClr val="006FBF"/>
                </a:solidFill>
                <a:latin typeface="Arial"/>
                <a:cs typeface="Arial"/>
              </a:rPr>
              <a:t>  over</a:t>
            </a:r>
            <a:r>
              <a:rPr sz="770" spc="-3" dirty="0">
                <a:solidFill>
                  <a:srgbClr val="006FBF"/>
                </a:solidFill>
                <a:latin typeface="Arial"/>
                <a:cs typeface="Arial"/>
              </a:rPr>
              <a:t>f</a:t>
            </a:r>
            <a:r>
              <a:rPr sz="770" dirty="0">
                <a:solidFill>
                  <a:srgbClr val="006FBF"/>
                </a:solidFill>
                <a:latin typeface="Arial"/>
                <a:cs typeface="Arial"/>
              </a:rPr>
              <a:t>l</a:t>
            </a:r>
            <a:r>
              <a:rPr sz="770" spc="-7" dirty="0">
                <a:solidFill>
                  <a:srgbClr val="006FBF"/>
                </a:solidFill>
                <a:latin typeface="Arial"/>
                <a:cs typeface="Arial"/>
              </a:rPr>
              <a:t>o</a:t>
            </a:r>
            <a:r>
              <a:rPr sz="770" dirty="0">
                <a:solidFill>
                  <a:srgbClr val="006FBF"/>
                </a:solidFill>
                <a:latin typeface="Arial"/>
                <a:cs typeface="Arial"/>
              </a:rPr>
              <a:t>ws.</a:t>
            </a:r>
            <a:endParaRPr sz="770" dirty="0">
              <a:solidFill>
                <a:prstClr val="black"/>
              </a:solidFill>
              <a:latin typeface="Arial"/>
              <a:cs typeface="Arial"/>
            </a:endParaRPr>
          </a:p>
        </p:txBody>
      </p:sp>
      <p:sp>
        <p:nvSpPr>
          <p:cNvPr id="44" name="object 32">
            <a:extLst>
              <a:ext uri="{FF2B5EF4-FFF2-40B4-BE49-F238E27FC236}">
                <a16:creationId xmlns:a16="http://schemas.microsoft.com/office/drawing/2014/main" id="{AAEA7365-FEE6-4BFE-B052-4859CAE09306}"/>
              </a:ext>
            </a:extLst>
          </p:cNvPr>
          <p:cNvSpPr txBox="1"/>
          <p:nvPr/>
        </p:nvSpPr>
        <p:spPr>
          <a:xfrm>
            <a:off x="6012713" y="2717290"/>
            <a:ext cx="715122" cy="485142"/>
          </a:xfrm>
          <a:prstGeom prst="rect">
            <a:avLst/>
          </a:prstGeom>
        </p:spPr>
        <p:txBody>
          <a:bodyPr vert="horz" wrap="square" lIns="0" tIns="4073" rIns="0" bIns="0" rtlCol="0">
            <a:spAutoFit/>
          </a:bodyPr>
          <a:lstStyle/>
          <a:p>
            <a:pPr marL="19140" marR="3258" indent="-11403" algn="ctr" defTabSz="586427">
              <a:lnSpc>
                <a:spcPct val="103499"/>
              </a:lnSpc>
              <a:spcBef>
                <a:spcPts val="32"/>
              </a:spcBef>
              <a:defRPr/>
            </a:pPr>
            <a:r>
              <a:rPr sz="770" dirty="0">
                <a:solidFill>
                  <a:srgbClr val="006FBF"/>
                </a:solidFill>
                <a:latin typeface="Arial"/>
                <a:cs typeface="Arial"/>
              </a:rPr>
              <a:t>…</a:t>
            </a:r>
            <a:r>
              <a:rPr sz="770" spc="-3" dirty="0">
                <a:solidFill>
                  <a:srgbClr val="006FBF"/>
                </a:solidFill>
                <a:latin typeface="Arial"/>
                <a:cs typeface="Arial"/>
              </a:rPr>
              <a:t>reaches  the</a:t>
            </a:r>
            <a:r>
              <a:rPr sz="770" spc="-35" dirty="0">
                <a:solidFill>
                  <a:srgbClr val="006FBF"/>
                </a:solidFill>
                <a:latin typeface="Arial"/>
                <a:cs typeface="Arial"/>
              </a:rPr>
              <a:t> </a:t>
            </a:r>
            <a:r>
              <a:rPr sz="770" spc="-10" dirty="0">
                <a:solidFill>
                  <a:srgbClr val="006FBF"/>
                </a:solidFill>
                <a:latin typeface="Arial"/>
                <a:cs typeface="Arial"/>
              </a:rPr>
              <a:t>river.</a:t>
            </a:r>
            <a:endParaRPr sz="770" dirty="0">
              <a:solidFill>
                <a:prstClr val="black"/>
              </a:solidFill>
              <a:latin typeface="Arial"/>
              <a:cs typeface="Arial"/>
            </a:endParaRPr>
          </a:p>
          <a:p>
            <a:pPr marL="122173" algn="ctr" defTabSz="586427">
              <a:spcBef>
                <a:spcPts val="32"/>
              </a:spcBef>
              <a:defRPr/>
            </a:pPr>
            <a:r>
              <a:rPr sz="770" spc="-3" dirty="0">
                <a:solidFill>
                  <a:srgbClr val="006FBF"/>
                </a:solidFill>
                <a:latin typeface="Arial"/>
                <a:cs typeface="Arial"/>
              </a:rPr>
              <a:t>The</a:t>
            </a:r>
            <a:r>
              <a:rPr lang="en-GB" sz="770" spc="-3" dirty="0">
                <a:solidFill>
                  <a:srgbClr val="006FBF"/>
                </a:solidFill>
                <a:latin typeface="Arial"/>
                <a:cs typeface="Arial"/>
              </a:rPr>
              <a:t> river can’t drain….</a:t>
            </a:r>
            <a:endParaRPr sz="770" dirty="0">
              <a:solidFill>
                <a:prstClr val="black"/>
              </a:solidFill>
              <a:latin typeface="Arial"/>
              <a:cs typeface="Arial"/>
            </a:endParaRPr>
          </a:p>
        </p:txBody>
      </p:sp>
      <p:sp>
        <p:nvSpPr>
          <p:cNvPr id="45" name="object 33">
            <a:extLst>
              <a:ext uri="{FF2B5EF4-FFF2-40B4-BE49-F238E27FC236}">
                <a16:creationId xmlns:a16="http://schemas.microsoft.com/office/drawing/2014/main" id="{8224A268-C1DD-4E81-9150-8891C7CBA05D}"/>
              </a:ext>
            </a:extLst>
          </p:cNvPr>
          <p:cNvSpPr txBox="1"/>
          <p:nvPr/>
        </p:nvSpPr>
        <p:spPr>
          <a:xfrm>
            <a:off x="4422628" y="2680441"/>
            <a:ext cx="619418" cy="483358"/>
          </a:xfrm>
          <a:prstGeom prst="rect">
            <a:avLst/>
          </a:prstGeom>
        </p:spPr>
        <p:txBody>
          <a:bodyPr vert="horz" wrap="square" lIns="0" tIns="3258" rIns="0" bIns="0" rtlCol="0">
            <a:spAutoFit/>
          </a:bodyPr>
          <a:lstStyle/>
          <a:p>
            <a:pPr marL="8145" marR="3258" indent="-407" algn="ctr" defTabSz="586427">
              <a:lnSpc>
                <a:spcPct val="103400"/>
              </a:lnSpc>
              <a:spcBef>
                <a:spcPts val="26"/>
              </a:spcBef>
              <a:defRPr/>
            </a:pPr>
            <a:r>
              <a:rPr sz="770" dirty="0">
                <a:solidFill>
                  <a:srgbClr val="006FBF"/>
                </a:solidFill>
                <a:latin typeface="Arial"/>
                <a:cs typeface="Arial"/>
              </a:rPr>
              <a:t>…</a:t>
            </a:r>
            <a:r>
              <a:rPr lang="en-GB" sz="770" dirty="0">
                <a:solidFill>
                  <a:srgbClr val="006FBF"/>
                </a:solidFill>
                <a:latin typeface="Arial"/>
                <a:cs typeface="Arial"/>
              </a:rPr>
              <a:t>quickly </a:t>
            </a:r>
            <a:r>
              <a:rPr sz="770" dirty="0">
                <a:solidFill>
                  <a:srgbClr val="006FBF"/>
                </a:solidFill>
                <a:latin typeface="Arial"/>
                <a:cs typeface="Arial"/>
              </a:rPr>
              <a:t>over  </a:t>
            </a:r>
            <a:r>
              <a:rPr sz="770" spc="-3" dirty="0">
                <a:solidFill>
                  <a:srgbClr val="006FBF"/>
                </a:solidFill>
                <a:latin typeface="Arial"/>
                <a:cs typeface="Arial"/>
              </a:rPr>
              <a:t>the  </a:t>
            </a:r>
            <a:r>
              <a:rPr sz="770" dirty="0">
                <a:solidFill>
                  <a:srgbClr val="006FBF"/>
                </a:solidFill>
                <a:latin typeface="Arial"/>
                <a:cs typeface="Arial"/>
              </a:rPr>
              <a:t>s</a:t>
            </a:r>
            <a:r>
              <a:rPr sz="770" spc="-7" dirty="0">
                <a:solidFill>
                  <a:srgbClr val="006FBF"/>
                </a:solidFill>
                <a:latin typeface="Arial"/>
                <a:cs typeface="Arial"/>
              </a:rPr>
              <a:t>u</a:t>
            </a:r>
            <a:r>
              <a:rPr sz="770" dirty="0">
                <a:solidFill>
                  <a:srgbClr val="006FBF"/>
                </a:solidFill>
                <a:latin typeface="Arial"/>
                <a:cs typeface="Arial"/>
              </a:rPr>
              <a:t>rf</a:t>
            </a:r>
            <a:r>
              <a:rPr sz="770" spc="-3" dirty="0">
                <a:solidFill>
                  <a:srgbClr val="006FBF"/>
                </a:solidFill>
                <a:latin typeface="Arial"/>
                <a:cs typeface="Arial"/>
              </a:rPr>
              <a:t>ace  </a:t>
            </a:r>
            <a:r>
              <a:rPr sz="770" spc="-7" dirty="0">
                <a:solidFill>
                  <a:srgbClr val="006FBF"/>
                </a:solidFill>
                <a:latin typeface="Arial"/>
                <a:cs typeface="Arial"/>
              </a:rPr>
              <a:t>and…</a:t>
            </a:r>
            <a:endParaRPr sz="770" dirty="0">
              <a:solidFill>
                <a:prstClr val="black"/>
              </a:solidFill>
              <a:latin typeface="Arial"/>
              <a:cs typeface="Arial"/>
            </a:endParaRPr>
          </a:p>
        </p:txBody>
      </p:sp>
      <p:sp>
        <p:nvSpPr>
          <p:cNvPr id="46" name="object 34">
            <a:extLst>
              <a:ext uri="{FF2B5EF4-FFF2-40B4-BE49-F238E27FC236}">
                <a16:creationId xmlns:a16="http://schemas.microsoft.com/office/drawing/2014/main" id="{918EF3A7-7FFA-49D3-B074-3162A0A2F428}"/>
              </a:ext>
            </a:extLst>
          </p:cNvPr>
          <p:cNvSpPr txBox="1"/>
          <p:nvPr/>
        </p:nvSpPr>
        <p:spPr>
          <a:xfrm>
            <a:off x="7187625" y="1506039"/>
            <a:ext cx="423535" cy="606201"/>
          </a:xfrm>
          <a:prstGeom prst="rect">
            <a:avLst/>
          </a:prstGeom>
        </p:spPr>
        <p:txBody>
          <a:bodyPr vert="horz" wrap="square" lIns="0" tIns="4073" rIns="0" bIns="0" rtlCol="0">
            <a:spAutoFit/>
          </a:bodyPr>
          <a:lstStyle/>
          <a:p>
            <a:pPr marL="8145" marR="3258" algn="ctr" defTabSz="586427">
              <a:lnSpc>
                <a:spcPct val="103499"/>
              </a:lnSpc>
              <a:spcBef>
                <a:spcPts val="32"/>
              </a:spcBef>
              <a:defRPr/>
            </a:pPr>
            <a:r>
              <a:rPr sz="770" dirty="0">
                <a:solidFill>
                  <a:srgbClr val="006FBF"/>
                </a:solidFill>
                <a:latin typeface="Arial"/>
                <a:cs typeface="Arial"/>
              </a:rPr>
              <a:t>…can</a:t>
            </a:r>
            <a:r>
              <a:rPr sz="770" spc="-55" dirty="0">
                <a:solidFill>
                  <a:srgbClr val="006FBF"/>
                </a:solidFill>
                <a:latin typeface="Arial"/>
                <a:cs typeface="Arial"/>
              </a:rPr>
              <a:t> </a:t>
            </a:r>
            <a:r>
              <a:rPr sz="770" dirty="0">
                <a:solidFill>
                  <a:srgbClr val="006FBF"/>
                </a:solidFill>
                <a:latin typeface="Arial"/>
                <a:cs typeface="Arial"/>
              </a:rPr>
              <a:t>be  abso</a:t>
            </a:r>
            <a:r>
              <a:rPr sz="770" spc="-7" dirty="0">
                <a:solidFill>
                  <a:srgbClr val="006FBF"/>
                </a:solidFill>
                <a:latin typeface="Arial"/>
                <a:cs typeface="Arial"/>
              </a:rPr>
              <a:t>r</a:t>
            </a:r>
            <a:r>
              <a:rPr sz="770" dirty="0">
                <a:solidFill>
                  <a:srgbClr val="006FBF"/>
                </a:solidFill>
                <a:latin typeface="Arial"/>
                <a:cs typeface="Arial"/>
              </a:rPr>
              <a:t>bed</a:t>
            </a:r>
            <a:endParaRPr sz="770">
              <a:solidFill>
                <a:prstClr val="black"/>
              </a:solidFill>
              <a:latin typeface="Arial"/>
              <a:cs typeface="Arial"/>
            </a:endParaRPr>
          </a:p>
          <a:p>
            <a:pPr marL="52127" marR="46833" algn="ctr" defTabSz="586427">
              <a:lnSpc>
                <a:spcPct val="103499"/>
              </a:lnSpc>
              <a:defRPr/>
            </a:pPr>
            <a:r>
              <a:rPr sz="770" dirty="0">
                <a:solidFill>
                  <a:srgbClr val="006FBF"/>
                </a:solidFill>
                <a:latin typeface="Arial"/>
                <a:cs typeface="Arial"/>
              </a:rPr>
              <a:t>,</a:t>
            </a:r>
            <a:r>
              <a:rPr sz="770" spc="-38" dirty="0">
                <a:solidFill>
                  <a:srgbClr val="006FBF"/>
                </a:solidFill>
                <a:latin typeface="Arial"/>
                <a:cs typeface="Arial"/>
              </a:rPr>
              <a:t> </a:t>
            </a:r>
            <a:r>
              <a:rPr sz="770" dirty="0">
                <a:solidFill>
                  <a:srgbClr val="006FBF"/>
                </a:solidFill>
                <a:latin typeface="Arial"/>
                <a:cs typeface="Arial"/>
              </a:rPr>
              <a:t>so</a:t>
            </a:r>
            <a:r>
              <a:rPr sz="770" spc="-28" dirty="0">
                <a:solidFill>
                  <a:srgbClr val="006FBF"/>
                </a:solidFill>
                <a:latin typeface="Arial"/>
                <a:cs typeface="Arial"/>
              </a:rPr>
              <a:t> </a:t>
            </a:r>
            <a:r>
              <a:rPr sz="770" spc="-3" dirty="0">
                <a:solidFill>
                  <a:srgbClr val="006FBF"/>
                </a:solidFill>
                <a:latin typeface="Arial"/>
                <a:cs typeface="Arial"/>
              </a:rPr>
              <a:t>the </a:t>
            </a:r>
            <a:r>
              <a:rPr sz="770" dirty="0">
                <a:solidFill>
                  <a:srgbClr val="006FBF"/>
                </a:solidFill>
                <a:latin typeface="Arial"/>
                <a:cs typeface="Arial"/>
              </a:rPr>
              <a:t> </a:t>
            </a:r>
            <a:r>
              <a:rPr sz="770" spc="-3" dirty="0">
                <a:solidFill>
                  <a:srgbClr val="006FBF"/>
                </a:solidFill>
                <a:latin typeface="Arial"/>
                <a:cs typeface="Arial"/>
              </a:rPr>
              <a:t>water  runs…</a:t>
            </a:r>
            <a:endParaRPr sz="770">
              <a:solidFill>
                <a:prstClr val="black"/>
              </a:solidFill>
              <a:latin typeface="Arial"/>
              <a:cs typeface="Arial"/>
            </a:endParaRPr>
          </a:p>
        </p:txBody>
      </p:sp>
      <p:sp>
        <p:nvSpPr>
          <p:cNvPr id="47" name="object 35">
            <a:extLst>
              <a:ext uri="{FF2B5EF4-FFF2-40B4-BE49-F238E27FC236}">
                <a16:creationId xmlns:a16="http://schemas.microsoft.com/office/drawing/2014/main" id="{FE73FE80-0008-4137-8364-9094A1AFED11}"/>
              </a:ext>
            </a:extLst>
          </p:cNvPr>
          <p:cNvSpPr txBox="1"/>
          <p:nvPr/>
        </p:nvSpPr>
        <p:spPr>
          <a:xfrm>
            <a:off x="5582266" y="1651018"/>
            <a:ext cx="423941" cy="484181"/>
          </a:xfrm>
          <a:prstGeom prst="rect">
            <a:avLst/>
          </a:prstGeom>
        </p:spPr>
        <p:txBody>
          <a:bodyPr vert="horz" wrap="square" lIns="0" tIns="4073" rIns="0" bIns="0" rtlCol="0">
            <a:spAutoFit/>
          </a:bodyPr>
          <a:lstStyle/>
          <a:p>
            <a:pPr marL="8145" marR="3258" indent="407" algn="ctr" defTabSz="586427">
              <a:lnSpc>
                <a:spcPct val="103499"/>
              </a:lnSpc>
              <a:spcBef>
                <a:spcPts val="32"/>
              </a:spcBef>
              <a:defRPr/>
            </a:pPr>
            <a:r>
              <a:rPr sz="770" spc="-3" dirty="0">
                <a:solidFill>
                  <a:srgbClr val="006FBF"/>
                </a:solidFill>
                <a:latin typeface="Arial"/>
                <a:cs typeface="Arial"/>
              </a:rPr>
              <a:t>…fills  with  </a:t>
            </a:r>
            <a:r>
              <a:rPr sz="770" dirty="0">
                <a:solidFill>
                  <a:srgbClr val="006FBF"/>
                </a:solidFill>
                <a:latin typeface="Arial"/>
                <a:cs typeface="Arial"/>
              </a:rPr>
              <a:t>wa</a:t>
            </a:r>
            <a:r>
              <a:rPr sz="770" spc="-3" dirty="0">
                <a:solidFill>
                  <a:srgbClr val="006FBF"/>
                </a:solidFill>
                <a:latin typeface="Arial"/>
                <a:cs typeface="Arial"/>
              </a:rPr>
              <a:t>t</a:t>
            </a:r>
            <a:r>
              <a:rPr sz="770" spc="-7" dirty="0">
                <a:solidFill>
                  <a:srgbClr val="006FBF"/>
                </a:solidFill>
                <a:latin typeface="Arial"/>
                <a:cs typeface="Arial"/>
              </a:rPr>
              <a:t>e</a:t>
            </a:r>
            <a:r>
              <a:rPr sz="770" spc="-38" dirty="0">
                <a:solidFill>
                  <a:srgbClr val="006FBF"/>
                </a:solidFill>
                <a:latin typeface="Arial"/>
                <a:cs typeface="Arial"/>
              </a:rPr>
              <a:t>r</a:t>
            </a:r>
            <a:r>
              <a:rPr sz="770" dirty="0">
                <a:solidFill>
                  <a:srgbClr val="006FBF"/>
                </a:solidFill>
                <a:latin typeface="Arial"/>
                <a:cs typeface="Arial"/>
              </a:rPr>
              <a:t>.  </a:t>
            </a:r>
            <a:r>
              <a:rPr sz="770" spc="-3" dirty="0">
                <a:solidFill>
                  <a:srgbClr val="006FBF"/>
                </a:solidFill>
                <a:latin typeface="Arial"/>
                <a:cs typeface="Arial"/>
              </a:rPr>
              <a:t>No</a:t>
            </a:r>
            <a:r>
              <a:rPr lang="en-GB" sz="770" spc="-3" dirty="0">
                <a:solidFill>
                  <a:srgbClr val="006FBF"/>
                </a:solidFill>
                <a:latin typeface="Arial"/>
                <a:cs typeface="Arial"/>
              </a:rPr>
              <a:t> more</a:t>
            </a:r>
            <a:endParaRPr sz="770" dirty="0">
              <a:solidFill>
                <a:prstClr val="black"/>
              </a:solidFill>
              <a:latin typeface="Arial"/>
              <a:cs typeface="Arial"/>
            </a:endParaRPr>
          </a:p>
        </p:txBody>
      </p:sp>
      <p:sp>
        <p:nvSpPr>
          <p:cNvPr id="48" name="object 36">
            <a:extLst>
              <a:ext uri="{FF2B5EF4-FFF2-40B4-BE49-F238E27FC236}">
                <a16:creationId xmlns:a16="http://schemas.microsoft.com/office/drawing/2014/main" id="{E7ACA5A3-4543-4AC6-8501-7DFE7C9686F7}"/>
              </a:ext>
            </a:extLst>
          </p:cNvPr>
          <p:cNvSpPr txBox="1"/>
          <p:nvPr/>
        </p:nvSpPr>
        <p:spPr>
          <a:xfrm>
            <a:off x="3920707" y="1632286"/>
            <a:ext cx="418241" cy="484181"/>
          </a:xfrm>
          <a:prstGeom prst="rect">
            <a:avLst/>
          </a:prstGeom>
        </p:spPr>
        <p:txBody>
          <a:bodyPr vert="horz" wrap="square" lIns="0" tIns="4073" rIns="0" bIns="0" rtlCol="0">
            <a:spAutoFit/>
          </a:bodyPr>
          <a:lstStyle/>
          <a:p>
            <a:pPr marL="8145" marR="3258" algn="ctr" defTabSz="586427">
              <a:lnSpc>
                <a:spcPct val="103499"/>
              </a:lnSpc>
              <a:spcBef>
                <a:spcPts val="32"/>
              </a:spcBef>
              <a:defRPr/>
            </a:pPr>
            <a:r>
              <a:rPr sz="770" spc="-3" dirty="0">
                <a:solidFill>
                  <a:srgbClr val="006FBF"/>
                </a:solidFill>
                <a:latin typeface="Arial"/>
                <a:cs typeface="Arial"/>
              </a:rPr>
              <a:t>Heavy  rain falls  </a:t>
            </a:r>
            <a:r>
              <a:rPr sz="770" dirty="0">
                <a:solidFill>
                  <a:srgbClr val="006FBF"/>
                </a:solidFill>
                <a:latin typeface="Arial"/>
                <a:cs typeface="Arial"/>
              </a:rPr>
              <a:t>and </a:t>
            </a:r>
            <a:r>
              <a:rPr sz="770" spc="-3" dirty="0">
                <a:solidFill>
                  <a:srgbClr val="006FBF"/>
                </a:solidFill>
                <a:latin typeface="Arial"/>
                <a:cs typeface="Arial"/>
              </a:rPr>
              <a:t>the  </a:t>
            </a:r>
            <a:r>
              <a:rPr sz="770" dirty="0">
                <a:solidFill>
                  <a:srgbClr val="006FBF"/>
                </a:solidFill>
                <a:latin typeface="Arial"/>
                <a:cs typeface="Arial"/>
              </a:rPr>
              <a:t>gro</a:t>
            </a:r>
            <a:r>
              <a:rPr sz="770" spc="-7" dirty="0">
                <a:solidFill>
                  <a:srgbClr val="006FBF"/>
                </a:solidFill>
                <a:latin typeface="Arial"/>
                <a:cs typeface="Arial"/>
              </a:rPr>
              <a:t>u</a:t>
            </a:r>
            <a:r>
              <a:rPr sz="770" dirty="0">
                <a:solidFill>
                  <a:srgbClr val="006FBF"/>
                </a:solidFill>
                <a:latin typeface="Arial"/>
                <a:cs typeface="Arial"/>
              </a:rPr>
              <a:t>nd…</a:t>
            </a:r>
            <a:endParaRPr sz="770" dirty="0">
              <a:solidFill>
                <a:prstClr val="black"/>
              </a:solidFill>
              <a:latin typeface="Arial"/>
              <a:cs typeface="Arial"/>
            </a:endParaRPr>
          </a:p>
        </p:txBody>
      </p:sp>
    </p:spTree>
    <p:extLst>
      <p:ext uri="{BB962C8B-B14F-4D97-AF65-F5344CB8AC3E}">
        <p14:creationId xmlns:p14="http://schemas.microsoft.com/office/powerpoint/2010/main" val="38479541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D860B3C-0794-43E1-B59C-BD0D4E981774}"/>
              </a:ext>
            </a:extLst>
          </p:cNvPr>
          <p:cNvSpPr/>
          <p:nvPr/>
        </p:nvSpPr>
        <p:spPr>
          <a:xfrm>
            <a:off x="3616926" y="6339017"/>
            <a:ext cx="4967415"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
        <p:nvSpPr>
          <p:cNvPr id="49" name="object 2">
            <a:extLst>
              <a:ext uri="{FF2B5EF4-FFF2-40B4-BE49-F238E27FC236}">
                <a16:creationId xmlns:a16="http://schemas.microsoft.com/office/drawing/2014/main" id="{10DBF61C-E1ED-4E4C-B4CB-1B0E4EFDAD26}"/>
              </a:ext>
            </a:extLst>
          </p:cNvPr>
          <p:cNvSpPr txBox="1"/>
          <p:nvPr/>
        </p:nvSpPr>
        <p:spPr>
          <a:xfrm>
            <a:off x="3807848" y="731241"/>
            <a:ext cx="4275254" cy="476879"/>
          </a:xfrm>
          <a:prstGeom prst="rect">
            <a:avLst/>
          </a:prstGeom>
        </p:spPr>
        <p:txBody>
          <a:bodyPr vert="horz" wrap="square" lIns="0" tIns="8145" rIns="0" bIns="0" rtlCol="0">
            <a:spAutoFit/>
          </a:bodyPr>
          <a:lstStyle/>
          <a:p>
            <a:pPr marL="8145" defTabSz="586427">
              <a:spcBef>
                <a:spcPts val="65"/>
              </a:spcBef>
              <a:defRPr/>
            </a:pPr>
            <a:r>
              <a:rPr sz="770" b="1" u="sng" spc="-3" dirty="0">
                <a:solidFill>
                  <a:prstClr val="black"/>
                </a:solidFill>
                <a:uFill>
                  <a:solidFill>
                    <a:srgbClr val="000000"/>
                  </a:solidFill>
                </a:uFill>
                <a:latin typeface="Comic Sans MS"/>
                <a:cs typeface="Comic Sans MS"/>
              </a:rPr>
              <a:t>Task:</a:t>
            </a:r>
            <a:endParaRPr sz="770" dirty="0">
              <a:solidFill>
                <a:prstClr val="black"/>
              </a:solidFill>
              <a:latin typeface="Comic Sans MS"/>
              <a:cs typeface="Comic Sans MS"/>
            </a:endParaRPr>
          </a:p>
          <a:p>
            <a:pPr marL="8145" marR="3258" defTabSz="586427">
              <a:lnSpc>
                <a:spcPct val="125699"/>
              </a:lnSpc>
              <a:spcBef>
                <a:spcPts val="507"/>
              </a:spcBef>
              <a:defRPr/>
            </a:pPr>
            <a:r>
              <a:rPr sz="770" spc="-3" dirty="0">
                <a:solidFill>
                  <a:prstClr val="black"/>
                </a:solidFill>
                <a:latin typeface="Comic Sans MS"/>
                <a:cs typeface="Comic Sans MS"/>
              </a:rPr>
              <a:t>Use the raindrops and </a:t>
            </a:r>
            <a:r>
              <a:rPr lang="en-GB" sz="770" spc="-3" dirty="0">
                <a:solidFill>
                  <a:prstClr val="black"/>
                </a:solidFill>
                <a:latin typeface="Comic Sans MS"/>
                <a:cs typeface="Comic Sans MS"/>
              </a:rPr>
              <a:t>the </a:t>
            </a:r>
            <a:r>
              <a:rPr sz="770" spc="-3" dirty="0">
                <a:solidFill>
                  <a:prstClr val="black"/>
                </a:solidFill>
                <a:latin typeface="Comic Sans MS"/>
                <a:cs typeface="Comic Sans MS"/>
              </a:rPr>
              <a:t>diagram </a:t>
            </a:r>
            <a:r>
              <a:rPr lang="en-GB" sz="770" spc="-3" dirty="0">
                <a:solidFill>
                  <a:prstClr val="black"/>
                </a:solidFill>
                <a:latin typeface="Comic Sans MS"/>
                <a:cs typeface="Comic Sans MS"/>
              </a:rPr>
              <a:t>on the previous page,</a:t>
            </a:r>
            <a:r>
              <a:rPr sz="770" spc="-3" dirty="0">
                <a:solidFill>
                  <a:prstClr val="black"/>
                </a:solidFill>
                <a:latin typeface="Comic Sans MS"/>
                <a:cs typeface="Comic Sans MS"/>
              </a:rPr>
              <a:t> </a:t>
            </a:r>
            <a:r>
              <a:rPr sz="770" dirty="0">
                <a:solidFill>
                  <a:prstClr val="black"/>
                </a:solidFill>
                <a:latin typeface="Comic Sans MS"/>
                <a:cs typeface="Comic Sans MS"/>
              </a:rPr>
              <a:t>to </a:t>
            </a:r>
            <a:r>
              <a:rPr sz="770" spc="-3" dirty="0">
                <a:solidFill>
                  <a:prstClr val="black"/>
                </a:solidFill>
                <a:latin typeface="Comic Sans MS"/>
                <a:cs typeface="Comic Sans MS"/>
              </a:rPr>
              <a:t>explain how rivers flood due </a:t>
            </a:r>
            <a:r>
              <a:rPr sz="770" dirty="0">
                <a:solidFill>
                  <a:prstClr val="black"/>
                </a:solidFill>
                <a:latin typeface="Comic Sans MS"/>
                <a:cs typeface="Comic Sans MS"/>
              </a:rPr>
              <a:t>to </a:t>
            </a:r>
            <a:r>
              <a:rPr sz="770" spc="-3" dirty="0">
                <a:solidFill>
                  <a:prstClr val="black"/>
                </a:solidFill>
                <a:latin typeface="Comic Sans MS"/>
                <a:cs typeface="Comic Sans MS"/>
              </a:rPr>
              <a:t>rainfall. Use your </a:t>
            </a:r>
            <a:r>
              <a:rPr sz="770" b="1" u="sng" spc="-3" dirty="0">
                <a:solidFill>
                  <a:prstClr val="black"/>
                </a:solidFill>
                <a:uFill>
                  <a:solidFill>
                    <a:srgbClr val="000000"/>
                  </a:solidFill>
                </a:uFill>
                <a:latin typeface="Comic Sans MS"/>
                <a:cs typeface="Comic Sans MS"/>
              </a:rPr>
              <a:t>own</a:t>
            </a:r>
            <a:r>
              <a:rPr lang="en-GB" sz="770" b="1" u="sng" spc="-3" dirty="0">
                <a:solidFill>
                  <a:prstClr val="black"/>
                </a:solidFill>
                <a:uFill>
                  <a:solidFill>
                    <a:srgbClr val="000000"/>
                  </a:solidFill>
                </a:uFill>
                <a:latin typeface="Comic Sans MS"/>
                <a:cs typeface="Comic Sans MS"/>
              </a:rPr>
              <a:t> </a:t>
            </a:r>
            <a:r>
              <a:rPr sz="770" b="1" u="sng" spc="-3" dirty="0">
                <a:solidFill>
                  <a:prstClr val="black"/>
                </a:solidFill>
                <a:uFill>
                  <a:solidFill>
                    <a:srgbClr val="000000"/>
                  </a:solidFill>
                </a:uFill>
                <a:latin typeface="Comic Sans MS"/>
                <a:cs typeface="Comic Sans MS"/>
              </a:rPr>
              <a:t>words</a:t>
            </a:r>
            <a:r>
              <a:rPr lang="en-GB" sz="770" b="1" u="sng" spc="-3" dirty="0">
                <a:solidFill>
                  <a:prstClr val="black"/>
                </a:solidFill>
                <a:uFill>
                  <a:solidFill>
                    <a:srgbClr val="000000"/>
                  </a:solidFill>
                </a:uFill>
                <a:latin typeface="Comic Sans MS"/>
                <a:cs typeface="Comic Sans MS"/>
              </a:rPr>
              <a:t> – don’t just copy the diagram</a:t>
            </a:r>
            <a:r>
              <a:rPr sz="770" spc="-3" dirty="0">
                <a:solidFill>
                  <a:prstClr val="black"/>
                </a:solidFill>
                <a:latin typeface="Comic Sans MS"/>
                <a:cs typeface="Comic Sans MS"/>
              </a:rPr>
              <a:t>:</a:t>
            </a:r>
            <a:endParaRPr sz="770" dirty="0">
              <a:solidFill>
                <a:prstClr val="black"/>
              </a:solidFill>
              <a:latin typeface="Comic Sans MS"/>
              <a:cs typeface="Comic Sans MS"/>
            </a:endParaRPr>
          </a:p>
        </p:txBody>
      </p:sp>
      <p:sp>
        <p:nvSpPr>
          <p:cNvPr id="50" name="object 13">
            <a:extLst>
              <a:ext uri="{FF2B5EF4-FFF2-40B4-BE49-F238E27FC236}">
                <a16:creationId xmlns:a16="http://schemas.microsoft.com/office/drawing/2014/main" id="{9D272E71-32D6-4C05-B1A0-F45AED9AE205}"/>
              </a:ext>
            </a:extLst>
          </p:cNvPr>
          <p:cNvSpPr txBox="1"/>
          <p:nvPr/>
        </p:nvSpPr>
        <p:spPr>
          <a:xfrm>
            <a:off x="3815179" y="3019846"/>
            <a:ext cx="1370378" cy="129186"/>
          </a:xfrm>
          <a:prstGeom prst="rect">
            <a:avLst/>
          </a:prstGeom>
          <a:solidFill>
            <a:srgbClr val="FFFF00"/>
          </a:solidFill>
        </p:spPr>
        <p:txBody>
          <a:bodyPr vert="horz" wrap="square" lIns="0" tIns="10589" rIns="0" bIns="0" rtlCol="0">
            <a:spAutoFit/>
          </a:bodyPr>
          <a:lstStyle/>
          <a:p>
            <a:pPr marL="815" defTabSz="586427">
              <a:spcBef>
                <a:spcPts val="83"/>
              </a:spcBef>
              <a:defRPr/>
            </a:pPr>
            <a:r>
              <a:rPr sz="770" spc="-3" dirty="0">
                <a:solidFill>
                  <a:prstClr val="black"/>
                </a:solidFill>
                <a:latin typeface="Comic Sans MS"/>
                <a:cs typeface="Comic Sans MS"/>
              </a:rPr>
              <a:t>Surfaces also affect</a:t>
            </a:r>
            <a:r>
              <a:rPr sz="770" spc="-20" dirty="0">
                <a:solidFill>
                  <a:prstClr val="black"/>
                </a:solidFill>
                <a:latin typeface="Comic Sans MS"/>
                <a:cs typeface="Comic Sans MS"/>
              </a:rPr>
              <a:t> </a:t>
            </a:r>
            <a:r>
              <a:rPr sz="770" spc="-3" dirty="0">
                <a:solidFill>
                  <a:prstClr val="black"/>
                </a:solidFill>
                <a:latin typeface="Comic Sans MS"/>
                <a:cs typeface="Comic Sans MS"/>
              </a:rPr>
              <a:t>flooding.</a:t>
            </a:r>
            <a:endParaRPr sz="770">
              <a:solidFill>
                <a:prstClr val="black"/>
              </a:solidFill>
              <a:latin typeface="Comic Sans MS"/>
              <a:cs typeface="Comic Sans MS"/>
            </a:endParaRPr>
          </a:p>
        </p:txBody>
      </p:sp>
      <p:sp>
        <p:nvSpPr>
          <p:cNvPr id="51" name="object 14">
            <a:extLst>
              <a:ext uri="{FF2B5EF4-FFF2-40B4-BE49-F238E27FC236}">
                <a16:creationId xmlns:a16="http://schemas.microsoft.com/office/drawing/2014/main" id="{724505ED-4EBC-4D1B-8FAB-1DFBFBD45BD3}"/>
              </a:ext>
            </a:extLst>
          </p:cNvPr>
          <p:cNvSpPr txBox="1"/>
          <p:nvPr/>
        </p:nvSpPr>
        <p:spPr>
          <a:xfrm>
            <a:off x="3807848" y="3204610"/>
            <a:ext cx="4058600" cy="295419"/>
          </a:xfrm>
          <a:prstGeom prst="rect">
            <a:avLst/>
          </a:prstGeom>
        </p:spPr>
        <p:txBody>
          <a:bodyPr vert="horz" wrap="square" lIns="0" tIns="8145" rIns="0" bIns="0" rtlCol="0">
            <a:spAutoFit/>
          </a:bodyPr>
          <a:lstStyle/>
          <a:p>
            <a:pPr marL="8145" marR="3258" defTabSz="586427">
              <a:lnSpc>
                <a:spcPct val="120700"/>
              </a:lnSpc>
              <a:spcBef>
                <a:spcPts val="65"/>
              </a:spcBef>
              <a:defRPr/>
            </a:pPr>
            <a:r>
              <a:rPr sz="802" i="1" spc="-23" dirty="0">
                <a:solidFill>
                  <a:prstClr val="black"/>
                </a:solidFill>
                <a:latin typeface="Comic Sans MS"/>
                <a:cs typeface="Comic Sans MS"/>
              </a:rPr>
              <a:t>When </a:t>
            </a:r>
            <a:r>
              <a:rPr sz="802" i="1" spc="-20" dirty="0">
                <a:solidFill>
                  <a:prstClr val="black"/>
                </a:solidFill>
                <a:latin typeface="Comic Sans MS"/>
                <a:cs typeface="Comic Sans MS"/>
              </a:rPr>
              <a:t>rain </a:t>
            </a:r>
            <a:r>
              <a:rPr sz="802" i="1" spc="-16" dirty="0">
                <a:solidFill>
                  <a:prstClr val="black"/>
                </a:solidFill>
                <a:latin typeface="Comic Sans MS"/>
                <a:cs typeface="Comic Sans MS"/>
              </a:rPr>
              <a:t>falls </a:t>
            </a:r>
            <a:r>
              <a:rPr sz="802" i="1" spc="-23" dirty="0">
                <a:solidFill>
                  <a:prstClr val="black"/>
                </a:solidFill>
                <a:latin typeface="Comic Sans MS"/>
                <a:cs typeface="Comic Sans MS"/>
              </a:rPr>
              <a:t>on </a:t>
            </a:r>
            <a:r>
              <a:rPr sz="802" i="1" spc="-20" dirty="0">
                <a:solidFill>
                  <a:prstClr val="black"/>
                </a:solidFill>
                <a:latin typeface="Comic Sans MS"/>
                <a:cs typeface="Comic Sans MS"/>
              </a:rPr>
              <a:t>different surfaces different things </a:t>
            </a:r>
            <a:r>
              <a:rPr sz="802" i="1" spc="-23" dirty="0">
                <a:solidFill>
                  <a:prstClr val="black"/>
                </a:solidFill>
                <a:latin typeface="Comic Sans MS"/>
                <a:cs typeface="Comic Sans MS"/>
              </a:rPr>
              <a:t>happen </a:t>
            </a:r>
            <a:r>
              <a:rPr sz="802" i="1" spc="-20" dirty="0">
                <a:solidFill>
                  <a:prstClr val="black"/>
                </a:solidFill>
                <a:latin typeface="Comic Sans MS"/>
                <a:cs typeface="Comic Sans MS"/>
              </a:rPr>
              <a:t>and that </a:t>
            </a:r>
            <a:r>
              <a:rPr sz="802" i="1" spc="-23" dirty="0">
                <a:solidFill>
                  <a:prstClr val="black"/>
                </a:solidFill>
                <a:latin typeface="Comic Sans MS"/>
                <a:cs typeface="Comic Sans MS"/>
              </a:rPr>
              <a:t>means </a:t>
            </a:r>
            <a:r>
              <a:rPr sz="802" i="1" spc="-20" dirty="0">
                <a:solidFill>
                  <a:prstClr val="black"/>
                </a:solidFill>
                <a:latin typeface="Comic Sans MS"/>
                <a:cs typeface="Comic Sans MS"/>
              </a:rPr>
              <a:t>that </a:t>
            </a:r>
            <a:r>
              <a:rPr sz="802" i="1" spc="-23" dirty="0">
                <a:solidFill>
                  <a:prstClr val="black"/>
                </a:solidFill>
                <a:latin typeface="Comic Sans MS"/>
                <a:cs typeface="Comic Sans MS"/>
              </a:rPr>
              <a:t>some  </a:t>
            </a:r>
            <a:r>
              <a:rPr sz="802" i="1" spc="-20" dirty="0">
                <a:solidFill>
                  <a:prstClr val="black"/>
                </a:solidFill>
                <a:latin typeface="Comic Sans MS"/>
                <a:cs typeface="Comic Sans MS"/>
              </a:rPr>
              <a:t>surfaces </a:t>
            </a:r>
            <a:r>
              <a:rPr sz="802" i="1" spc="-23" dirty="0">
                <a:solidFill>
                  <a:prstClr val="black"/>
                </a:solidFill>
                <a:latin typeface="Comic Sans MS"/>
                <a:cs typeface="Comic Sans MS"/>
              </a:rPr>
              <a:t>make </a:t>
            </a:r>
            <a:r>
              <a:rPr sz="802" i="1" spc="-20" dirty="0">
                <a:solidFill>
                  <a:prstClr val="black"/>
                </a:solidFill>
                <a:latin typeface="Comic Sans MS"/>
                <a:cs typeface="Comic Sans MS"/>
              </a:rPr>
              <a:t>flooding </a:t>
            </a:r>
            <a:r>
              <a:rPr sz="802" i="1" spc="-23" dirty="0">
                <a:solidFill>
                  <a:prstClr val="black"/>
                </a:solidFill>
                <a:latin typeface="Comic Sans MS"/>
                <a:cs typeface="Comic Sans MS"/>
              </a:rPr>
              <a:t>more </a:t>
            </a:r>
            <a:r>
              <a:rPr sz="802" i="1" spc="-16" dirty="0">
                <a:solidFill>
                  <a:prstClr val="black"/>
                </a:solidFill>
                <a:latin typeface="Comic Sans MS"/>
                <a:cs typeface="Comic Sans MS"/>
              </a:rPr>
              <a:t>likely </a:t>
            </a:r>
            <a:r>
              <a:rPr sz="802" i="1" spc="-20" dirty="0">
                <a:solidFill>
                  <a:prstClr val="black"/>
                </a:solidFill>
                <a:latin typeface="Comic Sans MS"/>
                <a:cs typeface="Comic Sans MS"/>
              </a:rPr>
              <a:t>that</a:t>
            </a:r>
            <a:r>
              <a:rPr sz="802" i="1" spc="35" dirty="0">
                <a:solidFill>
                  <a:prstClr val="black"/>
                </a:solidFill>
                <a:latin typeface="Comic Sans MS"/>
                <a:cs typeface="Comic Sans MS"/>
              </a:rPr>
              <a:t> </a:t>
            </a:r>
            <a:r>
              <a:rPr sz="802" i="1" spc="-20" dirty="0">
                <a:solidFill>
                  <a:prstClr val="black"/>
                </a:solidFill>
                <a:latin typeface="Comic Sans MS"/>
                <a:cs typeface="Comic Sans MS"/>
              </a:rPr>
              <a:t>others!</a:t>
            </a:r>
            <a:endParaRPr sz="802">
              <a:solidFill>
                <a:prstClr val="black"/>
              </a:solidFill>
              <a:latin typeface="Comic Sans MS"/>
              <a:cs typeface="Comic Sans MS"/>
            </a:endParaRPr>
          </a:p>
        </p:txBody>
      </p:sp>
      <p:sp>
        <p:nvSpPr>
          <p:cNvPr id="52" name="object 15">
            <a:extLst>
              <a:ext uri="{FF2B5EF4-FFF2-40B4-BE49-F238E27FC236}">
                <a16:creationId xmlns:a16="http://schemas.microsoft.com/office/drawing/2014/main" id="{D96A6DF6-7BC1-420C-8AEC-3B3936B8DCE5}"/>
              </a:ext>
            </a:extLst>
          </p:cNvPr>
          <p:cNvSpPr txBox="1"/>
          <p:nvPr/>
        </p:nvSpPr>
        <p:spPr>
          <a:xfrm>
            <a:off x="3616926" y="4705575"/>
            <a:ext cx="4958146" cy="1481641"/>
          </a:xfrm>
          <a:prstGeom prst="rect">
            <a:avLst/>
          </a:prstGeom>
        </p:spPr>
        <p:txBody>
          <a:bodyPr vert="horz" wrap="square" lIns="0" tIns="8145" rIns="0" bIns="0" rtlCol="0">
            <a:spAutoFit/>
          </a:bodyPr>
          <a:lstStyle/>
          <a:p>
            <a:pPr marL="8145" defTabSz="586427">
              <a:spcBef>
                <a:spcPts val="65"/>
              </a:spcBef>
              <a:defRPr/>
            </a:pPr>
            <a:r>
              <a:rPr sz="770" b="1" u="sng" spc="-3" dirty="0">
                <a:solidFill>
                  <a:prstClr val="black"/>
                </a:solidFill>
                <a:uFill>
                  <a:solidFill>
                    <a:srgbClr val="000000"/>
                  </a:solidFill>
                </a:uFill>
                <a:latin typeface="Comic Sans MS"/>
                <a:cs typeface="Comic Sans MS"/>
              </a:rPr>
              <a:t>FLOODING KEYWORDS</a:t>
            </a:r>
            <a:endParaRPr sz="770" dirty="0">
              <a:solidFill>
                <a:prstClr val="black"/>
              </a:solidFill>
              <a:latin typeface="Comic Sans MS"/>
              <a:cs typeface="Comic Sans MS"/>
            </a:endParaRPr>
          </a:p>
          <a:p>
            <a:pPr marL="300952" marR="98145" indent="-146607" defTabSz="586427">
              <a:lnSpc>
                <a:spcPct val="125000"/>
              </a:lnSpc>
              <a:spcBef>
                <a:spcPts val="520"/>
              </a:spcBef>
              <a:buFont typeface="Arial"/>
              <a:buChar char="•"/>
              <a:tabLst>
                <a:tab pos="300952" algn="l"/>
                <a:tab pos="301358" algn="l"/>
              </a:tabLst>
              <a:defRPr/>
            </a:pPr>
            <a:r>
              <a:rPr sz="770" b="1" spc="-3" dirty="0">
                <a:solidFill>
                  <a:prstClr val="black"/>
                </a:solidFill>
                <a:latin typeface="Comic Sans MS"/>
                <a:cs typeface="Comic Sans MS"/>
              </a:rPr>
              <a:t>Saturated </a:t>
            </a:r>
            <a:r>
              <a:rPr sz="770" b="1" dirty="0">
                <a:solidFill>
                  <a:prstClr val="black"/>
                </a:solidFill>
                <a:latin typeface="Comic Sans MS"/>
                <a:cs typeface="Comic Sans MS"/>
              </a:rPr>
              <a:t>– </a:t>
            </a:r>
            <a:r>
              <a:rPr sz="770" spc="-3" dirty="0">
                <a:solidFill>
                  <a:prstClr val="black"/>
                </a:solidFill>
                <a:latin typeface="Comic Sans MS"/>
                <a:cs typeface="Comic Sans MS"/>
              </a:rPr>
              <a:t>When something </a:t>
            </a:r>
            <a:r>
              <a:rPr sz="770" dirty="0">
                <a:solidFill>
                  <a:prstClr val="black"/>
                </a:solidFill>
                <a:latin typeface="Comic Sans MS"/>
                <a:cs typeface="Comic Sans MS"/>
              </a:rPr>
              <a:t>is </a:t>
            </a:r>
            <a:r>
              <a:rPr sz="770" spc="-3" dirty="0">
                <a:solidFill>
                  <a:prstClr val="black"/>
                </a:solidFill>
                <a:latin typeface="Comic Sans MS"/>
                <a:cs typeface="Comic Sans MS"/>
              </a:rPr>
              <a:t>completely full of water so that </a:t>
            </a:r>
            <a:r>
              <a:rPr sz="770" dirty="0">
                <a:solidFill>
                  <a:prstClr val="black"/>
                </a:solidFill>
                <a:latin typeface="Comic Sans MS"/>
                <a:cs typeface="Comic Sans MS"/>
              </a:rPr>
              <a:t>no </a:t>
            </a:r>
            <a:r>
              <a:rPr sz="770" spc="-3" dirty="0">
                <a:solidFill>
                  <a:prstClr val="black"/>
                </a:solidFill>
                <a:latin typeface="Comic Sans MS"/>
                <a:cs typeface="Comic Sans MS"/>
              </a:rPr>
              <a:t>additional liquid  can be</a:t>
            </a:r>
            <a:r>
              <a:rPr sz="770" dirty="0">
                <a:solidFill>
                  <a:prstClr val="black"/>
                </a:solidFill>
                <a:latin typeface="Comic Sans MS"/>
                <a:cs typeface="Comic Sans MS"/>
              </a:rPr>
              <a:t> </a:t>
            </a:r>
            <a:r>
              <a:rPr sz="770" spc="-3" dirty="0">
                <a:solidFill>
                  <a:prstClr val="black"/>
                </a:solidFill>
                <a:latin typeface="Comic Sans MS"/>
                <a:cs typeface="Comic Sans MS"/>
              </a:rPr>
              <a:t>absorbed.</a:t>
            </a:r>
            <a:endParaRPr sz="770" dirty="0">
              <a:solidFill>
                <a:prstClr val="black"/>
              </a:solidFill>
              <a:latin typeface="Comic Sans MS"/>
              <a:cs typeface="Comic Sans MS"/>
            </a:endParaRPr>
          </a:p>
          <a:p>
            <a:pPr marL="300952" marR="107512" indent="-146607" defTabSz="586427">
              <a:lnSpc>
                <a:spcPct val="125000"/>
              </a:lnSpc>
              <a:spcBef>
                <a:spcPts val="520"/>
              </a:spcBef>
              <a:buFont typeface="Arial"/>
              <a:buChar char="•"/>
              <a:tabLst>
                <a:tab pos="300952" algn="l"/>
                <a:tab pos="301358" algn="l"/>
              </a:tabLst>
              <a:defRPr/>
            </a:pPr>
            <a:r>
              <a:rPr sz="770" b="1" spc="-3" dirty="0">
                <a:solidFill>
                  <a:prstClr val="black"/>
                </a:solidFill>
                <a:latin typeface="Comic Sans MS"/>
                <a:cs typeface="Comic Sans MS"/>
              </a:rPr>
              <a:t>Interception </a:t>
            </a:r>
            <a:r>
              <a:rPr sz="770" b="1" dirty="0">
                <a:solidFill>
                  <a:prstClr val="black"/>
                </a:solidFill>
                <a:latin typeface="Comic Sans MS"/>
                <a:cs typeface="Comic Sans MS"/>
              </a:rPr>
              <a:t>– </a:t>
            </a:r>
            <a:r>
              <a:rPr sz="770" spc="-3" dirty="0">
                <a:solidFill>
                  <a:prstClr val="black"/>
                </a:solidFill>
                <a:latin typeface="Comic Sans MS"/>
                <a:cs typeface="Comic Sans MS"/>
              </a:rPr>
              <a:t>The act of stopping something reaching its destination (in this case,  trees stop the water hitting the</a:t>
            </a:r>
            <a:r>
              <a:rPr sz="770" dirty="0">
                <a:solidFill>
                  <a:prstClr val="black"/>
                </a:solidFill>
                <a:latin typeface="Comic Sans MS"/>
                <a:cs typeface="Comic Sans MS"/>
              </a:rPr>
              <a:t> </a:t>
            </a:r>
            <a:r>
              <a:rPr sz="770" spc="-3" dirty="0">
                <a:solidFill>
                  <a:prstClr val="black"/>
                </a:solidFill>
                <a:latin typeface="Comic Sans MS"/>
                <a:cs typeface="Comic Sans MS"/>
              </a:rPr>
              <a:t>ground).</a:t>
            </a:r>
            <a:endParaRPr sz="770" dirty="0">
              <a:solidFill>
                <a:prstClr val="black"/>
              </a:solidFill>
              <a:latin typeface="Comic Sans MS"/>
              <a:cs typeface="Comic Sans MS"/>
            </a:endParaRPr>
          </a:p>
          <a:p>
            <a:pPr marL="300952" marR="3258" indent="-146607" defTabSz="586427">
              <a:lnSpc>
                <a:spcPct val="125000"/>
              </a:lnSpc>
              <a:spcBef>
                <a:spcPts val="520"/>
              </a:spcBef>
              <a:buFont typeface="Arial"/>
              <a:buChar char="•"/>
              <a:tabLst>
                <a:tab pos="300952" algn="l"/>
                <a:tab pos="301358" algn="l"/>
              </a:tabLst>
              <a:defRPr/>
            </a:pPr>
            <a:r>
              <a:rPr sz="770" b="1" spc="-3" dirty="0">
                <a:solidFill>
                  <a:prstClr val="black"/>
                </a:solidFill>
                <a:latin typeface="Comic Sans MS"/>
                <a:cs typeface="Comic Sans MS"/>
              </a:rPr>
              <a:t>Impermeable </a:t>
            </a:r>
            <a:r>
              <a:rPr sz="770" b="1" dirty="0">
                <a:solidFill>
                  <a:prstClr val="black"/>
                </a:solidFill>
                <a:latin typeface="Comic Sans MS"/>
                <a:cs typeface="Comic Sans MS"/>
              </a:rPr>
              <a:t>– </a:t>
            </a:r>
            <a:r>
              <a:rPr sz="770" dirty="0">
                <a:solidFill>
                  <a:prstClr val="black"/>
                </a:solidFill>
                <a:latin typeface="Comic Sans MS"/>
                <a:cs typeface="Comic Sans MS"/>
              </a:rPr>
              <a:t>A </a:t>
            </a:r>
            <a:r>
              <a:rPr sz="770" spc="-3" dirty="0">
                <a:solidFill>
                  <a:prstClr val="black"/>
                </a:solidFill>
                <a:latin typeface="Comic Sans MS"/>
                <a:cs typeface="Comic Sans MS"/>
              </a:rPr>
              <a:t>substance that will not allow liquid </a:t>
            </a:r>
            <a:r>
              <a:rPr sz="770" dirty="0">
                <a:solidFill>
                  <a:prstClr val="black"/>
                </a:solidFill>
                <a:latin typeface="Comic Sans MS"/>
                <a:cs typeface="Comic Sans MS"/>
              </a:rPr>
              <a:t>to </a:t>
            </a:r>
            <a:r>
              <a:rPr sz="770" spc="-3" dirty="0">
                <a:solidFill>
                  <a:prstClr val="black"/>
                </a:solidFill>
                <a:latin typeface="Comic Sans MS"/>
                <a:cs typeface="Comic Sans MS"/>
              </a:rPr>
              <a:t>pass through it or absorb into  it.</a:t>
            </a:r>
            <a:endParaRPr sz="770" dirty="0">
              <a:solidFill>
                <a:prstClr val="black"/>
              </a:solidFill>
              <a:latin typeface="Comic Sans MS"/>
              <a:cs typeface="Comic Sans MS"/>
            </a:endParaRPr>
          </a:p>
          <a:p>
            <a:pPr marL="301358" indent="-146607" defTabSz="586427">
              <a:spcBef>
                <a:spcPts val="750"/>
              </a:spcBef>
              <a:buFont typeface="Arial"/>
              <a:buChar char="•"/>
              <a:tabLst>
                <a:tab pos="300952" algn="l"/>
                <a:tab pos="301358" algn="l"/>
              </a:tabLst>
              <a:defRPr/>
            </a:pPr>
            <a:r>
              <a:rPr sz="770" b="1" spc="-3" dirty="0">
                <a:solidFill>
                  <a:prstClr val="black"/>
                </a:solidFill>
                <a:latin typeface="Comic Sans MS"/>
                <a:cs typeface="Comic Sans MS"/>
              </a:rPr>
              <a:t>Permeable </a:t>
            </a:r>
            <a:r>
              <a:rPr sz="770" b="1" dirty="0">
                <a:solidFill>
                  <a:prstClr val="black"/>
                </a:solidFill>
                <a:latin typeface="Comic Sans MS"/>
                <a:cs typeface="Comic Sans MS"/>
              </a:rPr>
              <a:t>- </a:t>
            </a:r>
            <a:r>
              <a:rPr sz="770" dirty="0">
                <a:solidFill>
                  <a:prstClr val="black"/>
                </a:solidFill>
                <a:latin typeface="Comic Sans MS"/>
                <a:cs typeface="Comic Sans MS"/>
              </a:rPr>
              <a:t>A </a:t>
            </a:r>
            <a:r>
              <a:rPr sz="770" spc="-3" dirty="0">
                <a:solidFill>
                  <a:prstClr val="black"/>
                </a:solidFill>
                <a:latin typeface="Comic Sans MS"/>
                <a:cs typeface="Comic Sans MS"/>
              </a:rPr>
              <a:t>substance that will allow liquid to pass through </a:t>
            </a:r>
            <a:r>
              <a:rPr sz="770" dirty="0">
                <a:solidFill>
                  <a:prstClr val="black"/>
                </a:solidFill>
                <a:latin typeface="Comic Sans MS"/>
                <a:cs typeface="Comic Sans MS"/>
              </a:rPr>
              <a:t>it </a:t>
            </a:r>
            <a:r>
              <a:rPr sz="770" spc="-7" dirty="0">
                <a:solidFill>
                  <a:prstClr val="black"/>
                </a:solidFill>
                <a:latin typeface="Comic Sans MS"/>
                <a:cs typeface="Comic Sans MS"/>
              </a:rPr>
              <a:t>or </a:t>
            </a:r>
            <a:r>
              <a:rPr sz="770" spc="-3" dirty="0">
                <a:solidFill>
                  <a:prstClr val="black"/>
                </a:solidFill>
                <a:latin typeface="Comic Sans MS"/>
                <a:cs typeface="Comic Sans MS"/>
              </a:rPr>
              <a:t>absorb into</a:t>
            </a:r>
            <a:r>
              <a:rPr sz="770" spc="51" dirty="0">
                <a:solidFill>
                  <a:prstClr val="black"/>
                </a:solidFill>
                <a:latin typeface="Comic Sans MS"/>
                <a:cs typeface="Comic Sans MS"/>
              </a:rPr>
              <a:t> </a:t>
            </a:r>
            <a:r>
              <a:rPr sz="770" spc="-3" dirty="0">
                <a:solidFill>
                  <a:prstClr val="black"/>
                </a:solidFill>
                <a:latin typeface="Comic Sans MS"/>
                <a:cs typeface="Comic Sans MS"/>
              </a:rPr>
              <a:t>it.</a:t>
            </a:r>
            <a:endParaRPr sz="770" dirty="0">
              <a:solidFill>
                <a:prstClr val="black"/>
              </a:solidFill>
              <a:latin typeface="Comic Sans MS"/>
              <a:cs typeface="Comic Sans MS"/>
            </a:endParaRPr>
          </a:p>
          <a:p>
            <a:pPr marL="300952" marR="77783" indent="-146607" defTabSz="586427">
              <a:lnSpc>
                <a:spcPct val="125699"/>
              </a:lnSpc>
              <a:spcBef>
                <a:spcPts val="507"/>
              </a:spcBef>
              <a:buFont typeface="Arial"/>
              <a:buChar char="•"/>
              <a:tabLst>
                <a:tab pos="300952" algn="l"/>
                <a:tab pos="301358" algn="l"/>
              </a:tabLst>
              <a:defRPr/>
            </a:pPr>
            <a:r>
              <a:rPr sz="770" b="1" spc="-3" dirty="0">
                <a:solidFill>
                  <a:prstClr val="black"/>
                </a:solidFill>
                <a:latin typeface="Comic Sans MS"/>
                <a:cs typeface="Comic Sans MS"/>
              </a:rPr>
              <a:t>Surface Runoff </a:t>
            </a:r>
            <a:r>
              <a:rPr sz="770" b="1" dirty="0">
                <a:solidFill>
                  <a:prstClr val="black"/>
                </a:solidFill>
                <a:latin typeface="Comic Sans MS"/>
                <a:cs typeface="Comic Sans MS"/>
              </a:rPr>
              <a:t>– </a:t>
            </a:r>
            <a:r>
              <a:rPr sz="770" spc="-3" dirty="0">
                <a:solidFill>
                  <a:prstClr val="black"/>
                </a:solidFill>
                <a:latin typeface="Comic Sans MS"/>
                <a:cs typeface="Comic Sans MS"/>
              </a:rPr>
              <a:t>The movement of water over the surface of the land. This can be  fast </a:t>
            </a:r>
            <a:r>
              <a:rPr sz="770" spc="-7" dirty="0">
                <a:solidFill>
                  <a:prstClr val="black"/>
                </a:solidFill>
                <a:latin typeface="Comic Sans MS"/>
                <a:cs typeface="Comic Sans MS"/>
              </a:rPr>
              <a:t>or</a:t>
            </a:r>
            <a:r>
              <a:rPr sz="770" spc="7" dirty="0">
                <a:solidFill>
                  <a:prstClr val="black"/>
                </a:solidFill>
                <a:latin typeface="Comic Sans MS"/>
                <a:cs typeface="Comic Sans MS"/>
              </a:rPr>
              <a:t> </a:t>
            </a:r>
            <a:r>
              <a:rPr sz="770" spc="-3" dirty="0">
                <a:solidFill>
                  <a:prstClr val="black"/>
                </a:solidFill>
                <a:latin typeface="Comic Sans MS"/>
                <a:cs typeface="Comic Sans MS"/>
              </a:rPr>
              <a:t>slow.</a:t>
            </a:r>
            <a:endParaRPr sz="770" dirty="0">
              <a:solidFill>
                <a:prstClr val="black"/>
              </a:solidFill>
              <a:latin typeface="Comic Sans MS"/>
              <a:cs typeface="Comic Sans MS"/>
            </a:endParaRPr>
          </a:p>
        </p:txBody>
      </p:sp>
      <p:sp>
        <p:nvSpPr>
          <p:cNvPr id="53" name="object 16">
            <a:extLst>
              <a:ext uri="{FF2B5EF4-FFF2-40B4-BE49-F238E27FC236}">
                <a16:creationId xmlns:a16="http://schemas.microsoft.com/office/drawing/2014/main" id="{F9C55857-1289-47FF-AC82-D7C6693AD075}"/>
              </a:ext>
            </a:extLst>
          </p:cNvPr>
          <p:cNvSpPr/>
          <p:nvPr/>
        </p:nvSpPr>
        <p:spPr>
          <a:xfrm>
            <a:off x="3966266" y="3677546"/>
            <a:ext cx="642224" cy="547337"/>
          </a:xfrm>
          <a:custGeom>
            <a:avLst/>
            <a:gdLst/>
            <a:ahLst/>
            <a:cxnLst/>
            <a:rect l="l" t="t" r="r" b="b"/>
            <a:pathLst>
              <a:path w="1001394" h="853439">
                <a:moveTo>
                  <a:pt x="1001395" y="0"/>
                </a:moveTo>
                <a:lnTo>
                  <a:pt x="0" y="0"/>
                </a:lnTo>
                <a:lnTo>
                  <a:pt x="0" y="853440"/>
                </a:lnTo>
                <a:lnTo>
                  <a:pt x="1001395" y="853440"/>
                </a:lnTo>
                <a:close/>
              </a:path>
            </a:pathLst>
          </a:custGeom>
          <a:solidFill>
            <a:srgbClr val="A5A5A5"/>
          </a:solidFill>
        </p:spPr>
        <p:txBody>
          <a:bodyPr wrap="square" lIns="0" tIns="0" rIns="0" bIns="0" rtlCol="0"/>
          <a:lstStyle/>
          <a:p>
            <a:pPr defTabSz="586427">
              <a:defRPr/>
            </a:pPr>
            <a:endParaRPr sz="1154">
              <a:solidFill>
                <a:prstClr val="black"/>
              </a:solidFill>
              <a:latin typeface="Calibri"/>
            </a:endParaRPr>
          </a:p>
        </p:txBody>
      </p:sp>
      <p:sp>
        <p:nvSpPr>
          <p:cNvPr id="54" name="object 17">
            <a:extLst>
              <a:ext uri="{FF2B5EF4-FFF2-40B4-BE49-F238E27FC236}">
                <a16:creationId xmlns:a16="http://schemas.microsoft.com/office/drawing/2014/main" id="{5321E5F6-68D6-4613-AF10-814DEADFDDF8}"/>
              </a:ext>
            </a:extLst>
          </p:cNvPr>
          <p:cNvSpPr/>
          <p:nvPr/>
        </p:nvSpPr>
        <p:spPr>
          <a:xfrm>
            <a:off x="3966266" y="3677546"/>
            <a:ext cx="642224" cy="547337"/>
          </a:xfrm>
          <a:custGeom>
            <a:avLst/>
            <a:gdLst/>
            <a:ahLst/>
            <a:cxnLst/>
            <a:rect l="l" t="t" r="r" b="b"/>
            <a:pathLst>
              <a:path w="1001394" h="853439">
                <a:moveTo>
                  <a:pt x="501015" y="853440"/>
                </a:moveTo>
                <a:lnTo>
                  <a:pt x="0" y="853440"/>
                </a:lnTo>
                <a:lnTo>
                  <a:pt x="0" y="0"/>
                </a:lnTo>
                <a:lnTo>
                  <a:pt x="1001395" y="0"/>
                </a:lnTo>
                <a:lnTo>
                  <a:pt x="1001395" y="853440"/>
                </a:lnTo>
                <a:lnTo>
                  <a:pt x="501015" y="853440"/>
                </a:lnTo>
                <a:close/>
              </a:path>
            </a:pathLst>
          </a:custGeom>
          <a:ln w="12700">
            <a:solidFill>
              <a:srgbClr val="001F5F"/>
            </a:solidFill>
          </a:ln>
        </p:spPr>
        <p:txBody>
          <a:bodyPr wrap="square" lIns="0" tIns="0" rIns="0" bIns="0" rtlCol="0"/>
          <a:lstStyle/>
          <a:p>
            <a:pPr defTabSz="586427">
              <a:defRPr/>
            </a:pPr>
            <a:endParaRPr sz="1154">
              <a:solidFill>
                <a:prstClr val="black"/>
              </a:solidFill>
              <a:latin typeface="Calibri"/>
            </a:endParaRPr>
          </a:p>
        </p:txBody>
      </p:sp>
      <p:sp>
        <p:nvSpPr>
          <p:cNvPr id="55" name="object 18">
            <a:extLst>
              <a:ext uri="{FF2B5EF4-FFF2-40B4-BE49-F238E27FC236}">
                <a16:creationId xmlns:a16="http://schemas.microsoft.com/office/drawing/2014/main" id="{82C118F3-984A-408B-AFEA-4243A7A10EC4}"/>
              </a:ext>
            </a:extLst>
          </p:cNvPr>
          <p:cNvSpPr/>
          <p:nvPr/>
        </p:nvSpPr>
        <p:spPr>
          <a:xfrm>
            <a:off x="4645549" y="3670216"/>
            <a:ext cx="656072" cy="548151"/>
          </a:xfrm>
          <a:prstGeom prst="rect">
            <a:avLst/>
          </a:prstGeom>
          <a:blipFill>
            <a:blip r:embed="rId4"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56" name="object 19">
            <a:extLst>
              <a:ext uri="{FF2B5EF4-FFF2-40B4-BE49-F238E27FC236}">
                <a16:creationId xmlns:a16="http://schemas.microsoft.com/office/drawing/2014/main" id="{6BDEC28B-9C60-4F65-AFB4-4D07A9ECA035}"/>
              </a:ext>
            </a:extLst>
          </p:cNvPr>
          <p:cNvSpPr/>
          <p:nvPr/>
        </p:nvSpPr>
        <p:spPr>
          <a:xfrm>
            <a:off x="4639442" y="3668180"/>
            <a:ext cx="668288" cy="0"/>
          </a:xfrm>
          <a:custGeom>
            <a:avLst/>
            <a:gdLst/>
            <a:ahLst/>
            <a:cxnLst/>
            <a:rect l="l" t="t" r="r" b="b"/>
            <a:pathLst>
              <a:path w="1042035">
                <a:moveTo>
                  <a:pt x="0" y="0"/>
                </a:moveTo>
                <a:lnTo>
                  <a:pt x="1042035"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57" name="object 20">
            <a:extLst>
              <a:ext uri="{FF2B5EF4-FFF2-40B4-BE49-F238E27FC236}">
                <a16:creationId xmlns:a16="http://schemas.microsoft.com/office/drawing/2014/main" id="{E3B36D38-6D10-4DE8-A6CC-AC56F79ED73E}"/>
              </a:ext>
            </a:extLst>
          </p:cNvPr>
          <p:cNvSpPr/>
          <p:nvPr/>
        </p:nvSpPr>
        <p:spPr>
          <a:xfrm>
            <a:off x="5304878" y="3664922"/>
            <a:ext cx="0" cy="559961"/>
          </a:xfrm>
          <a:custGeom>
            <a:avLst/>
            <a:gdLst/>
            <a:ahLst/>
            <a:cxnLst/>
            <a:rect l="l" t="t" r="r" b="b"/>
            <a:pathLst>
              <a:path h="873125">
                <a:moveTo>
                  <a:pt x="0" y="0"/>
                </a:moveTo>
                <a:lnTo>
                  <a:pt x="0" y="873125"/>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58" name="object 21">
            <a:extLst>
              <a:ext uri="{FF2B5EF4-FFF2-40B4-BE49-F238E27FC236}">
                <a16:creationId xmlns:a16="http://schemas.microsoft.com/office/drawing/2014/main" id="{9C86AC65-9715-4046-A052-FA6BCA331C8E}"/>
              </a:ext>
            </a:extLst>
          </p:cNvPr>
          <p:cNvSpPr/>
          <p:nvPr/>
        </p:nvSpPr>
        <p:spPr>
          <a:xfrm>
            <a:off x="4639442" y="4222032"/>
            <a:ext cx="668288" cy="0"/>
          </a:xfrm>
          <a:custGeom>
            <a:avLst/>
            <a:gdLst/>
            <a:ahLst/>
            <a:cxnLst/>
            <a:rect l="l" t="t" r="r" b="b"/>
            <a:pathLst>
              <a:path w="1042035">
                <a:moveTo>
                  <a:pt x="1042035" y="0"/>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59" name="object 22">
            <a:extLst>
              <a:ext uri="{FF2B5EF4-FFF2-40B4-BE49-F238E27FC236}">
                <a16:creationId xmlns:a16="http://schemas.microsoft.com/office/drawing/2014/main" id="{7CCCCC7D-5FBF-4F95-9254-BAFDF609E423}"/>
              </a:ext>
            </a:extLst>
          </p:cNvPr>
          <p:cNvSpPr/>
          <p:nvPr/>
        </p:nvSpPr>
        <p:spPr>
          <a:xfrm>
            <a:off x="4642700" y="3664922"/>
            <a:ext cx="0" cy="559961"/>
          </a:xfrm>
          <a:custGeom>
            <a:avLst/>
            <a:gdLst/>
            <a:ahLst/>
            <a:cxnLst/>
            <a:rect l="l" t="t" r="r" b="b"/>
            <a:pathLst>
              <a:path h="873125">
                <a:moveTo>
                  <a:pt x="0" y="873125"/>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60" name="object 23">
            <a:extLst>
              <a:ext uri="{FF2B5EF4-FFF2-40B4-BE49-F238E27FC236}">
                <a16:creationId xmlns:a16="http://schemas.microsoft.com/office/drawing/2014/main" id="{5977B6AC-CADA-4947-B6BC-C0AC13AF6886}"/>
              </a:ext>
            </a:extLst>
          </p:cNvPr>
          <p:cNvSpPr/>
          <p:nvPr/>
        </p:nvSpPr>
        <p:spPr>
          <a:xfrm>
            <a:off x="5344790" y="3675917"/>
            <a:ext cx="588061" cy="549780"/>
          </a:xfrm>
          <a:prstGeom prst="rect">
            <a:avLst/>
          </a:prstGeom>
          <a:blipFill>
            <a:blip r:embed="rId5"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61" name="object 24">
            <a:extLst>
              <a:ext uri="{FF2B5EF4-FFF2-40B4-BE49-F238E27FC236}">
                <a16:creationId xmlns:a16="http://schemas.microsoft.com/office/drawing/2014/main" id="{CBAD01A1-CCF5-46B8-9F33-D56D6635129D}"/>
              </a:ext>
            </a:extLst>
          </p:cNvPr>
          <p:cNvSpPr/>
          <p:nvPr/>
        </p:nvSpPr>
        <p:spPr>
          <a:xfrm>
            <a:off x="5339088" y="3673881"/>
            <a:ext cx="599872" cy="0"/>
          </a:xfrm>
          <a:custGeom>
            <a:avLst/>
            <a:gdLst/>
            <a:ahLst/>
            <a:cxnLst/>
            <a:rect l="l" t="t" r="r" b="b"/>
            <a:pathLst>
              <a:path w="935354">
                <a:moveTo>
                  <a:pt x="0" y="0"/>
                </a:moveTo>
                <a:lnTo>
                  <a:pt x="935355"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62" name="object 25">
            <a:extLst>
              <a:ext uri="{FF2B5EF4-FFF2-40B4-BE49-F238E27FC236}">
                <a16:creationId xmlns:a16="http://schemas.microsoft.com/office/drawing/2014/main" id="{D97BCEFF-98BB-4B8A-B1DF-8B57AE968A23}"/>
              </a:ext>
            </a:extLst>
          </p:cNvPr>
          <p:cNvSpPr/>
          <p:nvPr/>
        </p:nvSpPr>
        <p:spPr>
          <a:xfrm>
            <a:off x="5936108" y="3670624"/>
            <a:ext cx="0" cy="561590"/>
          </a:xfrm>
          <a:custGeom>
            <a:avLst/>
            <a:gdLst/>
            <a:ahLst/>
            <a:cxnLst/>
            <a:rect l="l" t="t" r="r" b="b"/>
            <a:pathLst>
              <a:path h="875664">
                <a:moveTo>
                  <a:pt x="0" y="0"/>
                </a:moveTo>
                <a:lnTo>
                  <a:pt x="0" y="875664"/>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63" name="object 26">
            <a:extLst>
              <a:ext uri="{FF2B5EF4-FFF2-40B4-BE49-F238E27FC236}">
                <a16:creationId xmlns:a16="http://schemas.microsoft.com/office/drawing/2014/main" id="{56191376-632E-468A-93BC-9F7CA69B41DD}"/>
              </a:ext>
            </a:extLst>
          </p:cNvPr>
          <p:cNvSpPr/>
          <p:nvPr/>
        </p:nvSpPr>
        <p:spPr>
          <a:xfrm>
            <a:off x="5339088" y="4229363"/>
            <a:ext cx="599872" cy="0"/>
          </a:xfrm>
          <a:custGeom>
            <a:avLst/>
            <a:gdLst/>
            <a:ahLst/>
            <a:cxnLst/>
            <a:rect l="l" t="t" r="r" b="b"/>
            <a:pathLst>
              <a:path w="935354">
                <a:moveTo>
                  <a:pt x="935355" y="0"/>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64" name="object 27">
            <a:extLst>
              <a:ext uri="{FF2B5EF4-FFF2-40B4-BE49-F238E27FC236}">
                <a16:creationId xmlns:a16="http://schemas.microsoft.com/office/drawing/2014/main" id="{37B91C18-D78F-436C-9821-C2DAD810367F}"/>
              </a:ext>
            </a:extLst>
          </p:cNvPr>
          <p:cNvSpPr/>
          <p:nvPr/>
        </p:nvSpPr>
        <p:spPr>
          <a:xfrm>
            <a:off x="5342346" y="3670624"/>
            <a:ext cx="0" cy="561590"/>
          </a:xfrm>
          <a:custGeom>
            <a:avLst/>
            <a:gdLst/>
            <a:ahLst/>
            <a:cxnLst/>
            <a:rect l="l" t="t" r="r" b="b"/>
            <a:pathLst>
              <a:path h="875664">
                <a:moveTo>
                  <a:pt x="0" y="875664"/>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65" name="object 28">
            <a:extLst>
              <a:ext uri="{FF2B5EF4-FFF2-40B4-BE49-F238E27FC236}">
                <a16:creationId xmlns:a16="http://schemas.microsoft.com/office/drawing/2014/main" id="{E12999D1-F490-4565-B6CE-01C1D744E3BD}"/>
              </a:ext>
            </a:extLst>
          </p:cNvPr>
          <p:cNvSpPr/>
          <p:nvPr/>
        </p:nvSpPr>
        <p:spPr>
          <a:xfrm>
            <a:off x="5984163" y="3683655"/>
            <a:ext cx="627971" cy="541228"/>
          </a:xfrm>
          <a:prstGeom prst="rect">
            <a:avLst/>
          </a:prstGeom>
          <a:blipFill>
            <a:blip r:embed="rId6"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66" name="object 29">
            <a:extLst>
              <a:ext uri="{FF2B5EF4-FFF2-40B4-BE49-F238E27FC236}">
                <a16:creationId xmlns:a16="http://schemas.microsoft.com/office/drawing/2014/main" id="{6D83599B-29CF-4F8E-992E-4686DF2E8ECB}"/>
              </a:ext>
            </a:extLst>
          </p:cNvPr>
          <p:cNvSpPr/>
          <p:nvPr/>
        </p:nvSpPr>
        <p:spPr>
          <a:xfrm>
            <a:off x="5978462" y="3681211"/>
            <a:ext cx="639782" cy="0"/>
          </a:xfrm>
          <a:custGeom>
            <a:avLst/>
            <a:gdLst/>
            <a:ahLst/>
            <a:cxnLst/>
            <a:rect l="l" t="t" r="r" b="b"/>
            <a:pathLst>
              <a:path w="997585">
                <a:moveTo>
                  <a:pt x="0" y="0"/>
                </a:moveTo>
                <a:lnTo>
                  <a:pt x="997584"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67" name="object 30">
            <a:extLst>
              <a:ext uri="{FF2B5EF4-FFF2-40B4-BE49-F238E27FC236}">
                <a16:creationId xmlns:a16="http://schemas.microsoft.com/office/drawing/2014/main" id="{C3557F60-E3BD-4D5A-B8D1-42045A9C9F36}"/>
              </a:ext>
            </a:extLst>
          </p:cNvPr>
          <p:cNvSpPr/>
          <p:nvPr/>
        </p:nvSpPr>
        <p:spPr>
          <a:xfrm>
            <a:off x="6615392" y="3677954"/>
            <a:ext cx="0" cy="552630"/>
          </a:xfrm>
          <a:custGeom>
            <a:avLst/>
            <a:gdLst/>
            <a:ahLst/>
            <a:cxnLst/>
            <a:rect l="l" t="t" r="r" b="b"/>
            <a:pathLst>
              <a:path h="861695">
                <a:moveTo>
                  <a:pt x="0" y="0"/>
                </a:moveTo>
                <a:lnTo>
                  <a:pt x="0" y="861695"/>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68" name="object 31">
            <a:extLst>
              <a:ext uri="{FF2B5EF4-FFF2-40B4-BE49-F238E27FC236}">
                <a16:creationId xmlns:a16="http://schemas.microsoft.com/office/drawing/2014/main" id="{5D61BFF5-9A10-484E-A982-97B1A6C69B81}"/>
              </a:ext>
            </a:extLst>
          </p:cNvPr>
          <p:cNvSpPr/>
          <p:nvPr/>
        </p:nvSpPr>
        <p:spPr>
          <a:xfrm>
            <a:off x="5978462" y="4227734"/>
            <a:ext cx="639782" cy="0"/>
          </a:xfrm>
          <a:custGeom>
            <a:avLst/>
            <a:gdLst/>
            <a:ahLst/>
            <a:cxnLst/>
            <a:rect l="l" t="t" r="r" b="b"/>
            <a:pathLst>
              <a:path w="997585">
                <a:moveTo>
                  <a:pt x="997584" y="0"/>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69" name="object 32">
            <a:extLst>
              <a:ext uri="{FF2B5EF4-FFF2-40B4-BE49-F238E27FC236}">
                <a16:creationId xmlns:a16="http://schemas.microsoft.com/office/drawing/2014/main" id="{D96481E3-1854-4C2C-A7C1-EEDC44C54203}"/>
              </a:ext>
            </a:extLst>
          </p:cNvPr>
          <p:cNvSpPr/>
          <p:nvPr/>
        </p:nvSpPr>
        <p:spPr>
          <a:xfrm>
            <a:off x="5981720" y="3677954"/>
            <a:ext cx="0" cy="552630"/>
          </a:xfrm>
          <a:custGeom>
            <a:avLst/>
            <a:gdLst/>
            <a:ahLst/>
            <a:cxnLst/>
            <a:rect l="l" t="t" r="r" b="b"/>
            <a:pathLst>
              <a:path h="861695">
                <a:moveTo>
                  <a:pt x="0" y="861695"/>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70" name="object 33">
            <a:extLst>
              <a:ext uri="{FF2B5EF4-FFF2-40B4-BE49-F238E27FC236}">
                <a16:creationId xmlns:a16="http://schemas.microsoft.com/office/drawing/2014/main" id="{491F6EA5-6FF0-4319-830F-A38138F446DD}"/>
              </a:ext>
            </a:extLst>
          </p:cNvPr>
          <p:cNvSpPr/>
          <p:nvPr/>
        </p:nvSpPr>
        <p:spPr>
          <a:xfrm>
            <a:off x="7392416" y="3740919"/>
            <a:ext cx="574215" cy="486001"/>
          </a:xfrm>
          <a:prstGeom prst="rect">
            <a:avLst/>
          </a:prstGeom>
          <a:blipFill>
            <a:blip r:embed="rId7"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71" name="object 34">
            <a:extLst>
              <a:ext uri="{FF2B5EF4-FFF2-40B4-BE49-F238E27FC236}">
                <a16:creationId xmlns:a16="http://schemas.microsoft.com/office/drawing/2014/main" id="{FA132E7F-BF85-4C39-BA07-652196E8E4BD}"/>
              </a:ext>
            </a:extLst>
          </p:cNvPr>
          <p:cNvSpPr/>
          <p:nvPr/>
        </p:nvSpPr>
        <p:spPr>
          <a:xfrm>
            <a:off x="7386715" y="3683654"/>
            <a:ext cx="586025" cy="0"/>
          </a:xfrm>
          <a:custGeom>
            <a:avLst/>
            <a:gdLst/>
            <a:ahLst/>
            <a:cxnLst/>
            <a:rect l="l" t="t" r="r" b="b"/>
            <a:pathLst>
              <a:path w="913765">
                <a:moveTo>
                  <a:pt x="0" y="0"/>
                </a:moveTo>
                <a:lnTo>
                  <a:pt x="913765"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72" name="object 35">
            <a:extLst>
              <a:ext uri="{FF2B5EF4-FFF2-40B4-BE49-F238E27FC236}">
                <a16:creationId xmlns:a16="http://schemas.microsoft.com/office/drawing/2014/main" id="{83E72BC9-9BA2-417E-994E-008874E0EF50}"/>
              </a:ext>
            </a:extLst>
          </p:cNvPr>
          <p:cNvSpPr/>
          <p:nvPr/>
        </p:nvSpPr>
        <p:spPr>
          <a:xfrm>
            <a:off x="7969888" y="3680397"/>
            <a:ext cx="0" cy="552630"/>
          </a:xfrm>
          <a:custGeom>
            <a:avLst/>
            <a:gdLst/>
            <a:ahLst/>
            <a:cxnLst/>
            <a:rect l="l" t="t" r="r" b="b"/>
            <a:pathLst>
              <a:path h="861695">
                <a:moveTo>
                  <a:pt x="0" y="0"/>
                </a:moveTo>
                <a:lnTo>
                  <a:pt x="0" y="861695"/>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73" name="object 36">
            <a:extLst>
              <a:ext uri="{FF2B5EF4-FFF2-40B4-BE49-F238E27FC236}">
                <a16:creationId xmlns:a16="http://schemas.microsoft.com/office/drawing/2014/main" id="{72B5075A-4786-4B16-8D37-504484DFACCA}"/>
              </a:ext>
            </a:extLst>
          </p:cNvPr>
          <p:cNvSpPr/>
          <p:nvPr/>
        </p:nvSpPr>
        <p:spPr>
          <a:xfrm>
            <a:off x="7386715" y="4230177"/>
            <a:ext cx="586025" cy="0"/>
          </a:xfrm>
          <a:custGeom>
            <a:avLst/>
            <a:gdLst/>
            <a:ahLst/>
            <a:cxnLst/>
            <a:rect l="l" t="t" r="r" b="b"/>
            <a:pathLst>
              <a:path w="913765">
                <a:moveTo>
                  <a:pt x="913765" y="0"/>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74" name="object 37">
            <a:extLst>
              <a:ext uri="{FF2B5EF4-FFF2-40B4-BE49-F238E27FC236}">
                <a16:creationId xmlns:a16="http://schemas.microsoft.com/office/drawing/2014/main" id="{765EA9B7-BF40-4700-9B62-14BB7CD19D7B}"/>
              </a:ext>
            </a:extLst>
          </p:cNvPr>
          <p:cNvSpPr/>
          <p:nvPr/>
        </p:nvSpPr>
        <p:spPr>
          <a:xfrm>
            <a:off x="7389971" y="3680397"/>
            <a:ext cx="0" cy="552630"/>
          </a:xfrm>
          <a:custGeom>
            <a:avLst/>
            <a:gdLst/>
            <a:ahLst/>
            <a:cxnLst/>
            <a:rect l="l" t="t" r="r" b="b"/>
            <a:pathLst>
              <a:path h="861695">
                <a:moveTo>
                  <a:pt x="0" y="861695"/>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75" name="object 38">
            <a:extLst>
              <a:ext uri="{FF2B5EF4-FFF2-40B4-BE49-F238E27FC236}">
                <a16:creationId xmlns:a16="http://schemas.microsoft.com/office/drawing/2014/main" id="{824FE450-DB86-460A-B671-FCAAED13426D}"/>
              </a:ext>
            </a:extLst>
          </p:cNvPr>
          <p:cNvSpPr/>
          <p:nvPr/>
        </p:nvSpPr>
        <p:spPr>
          <a:xfrm>
            <a:off x="6675257" y="3686921"/>
            <a:ext cx="666252" cy="541220"/>
          </a:xfrm>
          <a:prstGeom prst="rect">
            <a:avLst/>
          </a:prstGeom>
          <a:blipFill>
            <a:blip r:embed="rId8" cstate="print"/>
            <a:stretch>
              <a:fillRect/>
            </a:stretch>
          </a:blipFill>
        </p:spPr>
        <p:txBody>
          <a:bodyPr wrap="square" lIns="0" tIns="0" rIns="0" bIns="0" rtlCol="0"/>
          <a:lstStyle/>
          <a:p>
            <a:pPr defTabSz="586427">
              <a:defRPr/>
            </a:pPr>
            <a:endParaRPr sz="1154">
              <a:solidFill>
                <a:prstClr val="black"/>
              </a:solidFill>
              <a:latin typeface="Calibri"/>
            </a:endParaRPr>
          </a:p>
        </p:txBody>
      </p:sp>
      <p:sp>
        <p:nvSpPr>
          <p:cNvPr id="76" name="object 39">
            <a:extLst>
              <a:ext uri="{FF2B5EF4-FFF2-40B4-BE49-F238E27FC236}">
                <a16:creationId xmlns:a16="http://schemas.microsoft.com/office/drawing/2014/main" id="{83F3DEB2-997D-4881-84A8-1C3F28EDB871}"/>
              </a:ext>
            </a:extLst>
          </p:cNvPr>
          <p:cNvSpPr/>
          <p:nvPr/>
        </p:nvSpPr>
        <p:spPr>
          <a:xfrm>
            <a:off x="6669149" y="3684469"/>
            <a:ext cx="678062" cy="0"/>
          </a:xfrm>
          <a:custGeom>
            <a:avLst/>
            <a:gdLst/>
            <a:ahLst/>
            <a:cxnLst/>
            <a:rect l="l" t="t" r="r" b="b"/>
            <a:pathLst>
              <a:path w="1057275">
                <a:moveTo>
                  <a:pt x="0" y="0"/>
                </a:moveTo>
                <a:lnTo>
                  <a:pt x="1057275"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77" name="object 40">
            <a:extLst>
              <a:ext uri="{FF2B5EF4-FFF2-40B4-BE49-F238E27FC236}">
                <a16:creationId xmlns:a16="http://schemas.microsoft.com/office/drawing/2014/main" id="{03272F8B-DEE3-49E6-962D-515885FB6EBC}"/>
              </a:ext>
            </a:extLst>
          </p:cNvPr>
          <p:cNvSpPr/>
          <p:nvPr/>
        </p:nvSpPr>
        <p:spPr>
          <a:xfrm>
            <a:off x="7344360" y="3681212"/>
            <a:ext cx="0" cy="553445"/>
          </a:xfrm>
          <a:custGeom>
            <a:avLst/>
            <a:gdLst/>
            <a:ahLst/>
            <a:cxnLst/>
            <a:rect l="l" t="t" r="r" b="b"/>
            <a:pathLst>
              <a:path h="862964">
                <a:moveTo>
                  <a:pt x="0" y="0"/>
                </a:moveTo>
                <a:lnTo>
                  <a:pt x="0" y="862964"/>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78" name="object 41">
            <a:extLst>
              <a:ext uri="{FF2B5EF4-FFF2-40B4-BE49-F238E27FC236}">
                <a16:creationId xmlns:a16="http://schemas.microsoft.com/office/drawing/2014/main" id="{7847BAAB-FEC2-47FB-8A9A-C09E1391741C}"/>
              </a:ext>
            </a:extLst>
          </p:cNvPr>
          <p:cNvSpPr/>
          <p:nvPr/>
        </p:nvSpPr>
        <p:spPr>
          <a:xfrm>
            <a:off x="6669149" y="4231806"/>
            <a:ext cx="678062" cy="0"/>
          </a:xfrm>
          <a:custGeom>
            <a:avLst/>
            <a:gdLst/>
            <a:ahLst/>
            <a:cxnLst/>
            <a:rect l="l" t="t" r="r" b="b"/>
            <a:pathLst>
              <a:path w="1057275">
                <a:moveTo>
                  <a:pt x="1057275" y="0"/>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79" name="object 42">
            <a:extLst>
              <a:ext uri="{FF2B5EF4-FFF2-40B4-BE49-F238E27FC236}">
                <a16:creationId xmlns:a16="http://schemas.microsoft.com/office/drawing/2014/main" id="{AC9433F2-4D19-4278-80C7-F20528E999EB}"/>
              </a:ext>
            </a:extLst>
          </p:cNvPr>
          <p:cNvSpPr/>
          <p:nvPr/>
        </p:nvSpPr>
        <p:spPr>
          <a:xfrm>
            <a:off x="6672406" y="3681212"/>
            <a:ext cx="0" cy="553445"/>
          </a:xfrm>
          <a:custGeom>
            <a:avLst/>
            <a:gdLst/>
            <a:ahLst/>
            <a:cxnLst/>
            <a:rect l="l" t="t" r="r" b="b"/>
            <a:pathLst>
              <a:path h="862964">
                <a:moveTo>
                  <a:pt x="0" y="862964"/>
                </a:moveTo>
                <a:lnTo>
                  <a:pt x="0" y="0"/>
                </a:lnTo>
              </a:path>
            </a:pathLst>
          </a:custGeom>
          <a:ln w="9525">
            <a:solidFill>
              <a:srgbClr val="000000"/>
            </a:solidFill>
          </a:ln>
        </p:spPr>
        <p:txBody>
          <a:bodyPr wrap="square" lIns="0" tIns="0" rIns="0" bIns="0" rtlCol="0"/>
          <a:lstStyle/>
          <a:p>
            <a:pPr defTabSz="586427">
              <a:defRPr/>
            </a:pPr>
            <a:endParaRPr sz="1154">
              <a:solidFill>
                <a:prstClr val="black"/>
              </a:solidFill>
              <a:latin typeface="Calibri"/>
            </a:endParaRPr>
          </a:p>
        </p:txBody>
      </p:sp>
      <p:sp>
        <p:nvSpPr>
          <p:cNvPr id="80" name="object 43">
            <a:extLst>
              <a:ext uri="{FF2B5EF4-FFF2-40B4-BE49-F238E27FC236}">
                <a16:creationId xmlns:a16="http://schemas.microsoft.com/office/drawing/2014/main" id="{A3578DCA-3691-4742-9D78-F074496539E8}"/>
              </a:ext>
            </a:extLst>
          </p:cNvPr>
          <p:cNvSpPr/>
          <p:nvPr/>
        </p:nvSpPr>
        <p:spPr>
          <a:xfrm>
            <a:off x="3956900" y="4244430"/>
            <a:ext cx="635302" cy="195478"/>
          </a:xfrm>
          <a:custGeom>
            <a:avLst/>
            <a:gdLst/>
            <a:ahLst/>
            <a:cxnLst/>
            <a:rect l="l" t="t" r="r" b="b"/>
            <a:pathLst>
              <a:path w="990600" h="304800">
                <a:moveTo>
                  <a:pt x="495300" y="304800"/>
                </a:moveTo>
                <a:lnTo>
                  <a:pt x="0" y="304800"/>
                </a:lnTo>
                <a:lnTo>
                  <a:pt x="0" y="0"/>
                </a:lnTo>
                <a:lnTo>
                  <a:pt x="990600" y="0"/>
                </a:lnTo>
                <a:lnTo>
                  <a:pt x="990600" y="304800"/>
                </a:lnTo>
                <a:lnTo>
                  <a:pt x="495300" y="304800"/>
                </a:lnTo>
                <a:close/>
              </a:path>
            </a:pathLst>
          </a:custGeom>
          <a:ln w="3175">
            <a:solidFill>
              <a:srgbClr val="001F5F"/>
            </a:solidFill>
          </a:ln>
        </p:spPr>
        <p:txBody>
          <a:bodyPr wrap="square" lIns="0" tIns="0" rIns="0" bIns="0" rtlCol="0"/>
          <a:lstStyle/>
          <a:p>
            <a:pPr defTabSz="586427">
              <a:defRPr/>
            </a:pPr>
            <a:endParaRPr sz="1154">
              <a:solidFill>
                <a:prstClr val="black"/>
              </a:solidFill>
              <a:latin typeface="Calibri"/>
            </a:endParaRPr>
          </a:p>
        </p:txBody>
      </p:sp>
      <p:sp>
        <p:nvSpPr>
          <p:cNvPr id="81" name="object 44">
            <a:extLst>
              <a:ext uri="{FF2B5EF4-FFF2-40B4-BE49-F238E27FC236}">
                <a16:creationId xmlns:a16="http://schemas.microsoft.com/office/drawing/2014/main" id="{B41C8738-1A0F-490E-9E0C-742961409E13}"/>
              </a:ext>
            </a:extLst>
          </p:cNvPr>
          <p:cNvSpPr txBox="1"/>
          <p:nvPr/>
        </p:nvSpPr>
        <p:spPr>
          <a:xfrm>
            <a:off x="7392415" y="4288413"/>
            <a:ext cx="571772" cy="297475"/>
          </a:xfrm>
          <a:prstGeom prst="rect">
            <a:avLst/>
          </a:prstGeom>
          <a:solidFill>
            <a:srgbClr val="FFFF99"/>
          </a:solidFill>
          <a:ln w="3175">
            <a:solidFill>
              <a:srgbClr val="001F5F"/>
            </a:solidFill>
          </a:ln>
        </p:spPr>
        <p:txBody>
          <a:bodyPr vert="horz" wrap="square" lIns="0" tIns="10181" rIns="0" bIns="0" rtlCol="0">
            <a:spAutoFit/>
          </a:bodyPr>
          <a:lstStyle/>
          <a:p>
            <a:pPr marL="132761" marR="125023" indent="17918" defTabSz="586427">
              <a:lnSpc>
                <a:spcPct val="120700"/>
              </a:lnSpc>
              <a:spcBef>
                <a:spcPts val="80"/>
              </a:spcBef>
              <a:defRPr/>
            </a:pPr>
            <a:r>
              <a:rPr sz="802" i="1" spc="-20" dirty="0">
                <a:solidFill>
                  <a:srgbClr val="006FBF"/>
                </a:solidFill>
                <a:latin typeface="Comic Sans MS"/>
                <a:cs typeface="Comic Sans MS"/>
              </a:rPr>
              <a:t>Steep  </a:t>
            </a:r>
            <a:r>
              <a:rPr sz="802" i="1" spc="-26" dirty="0">
                <a:solidFill>
                  <a:srgbClr val="006FBF"/>
                </a:solidFill>
                <a:latin typeface="Comic Sans MS"/>
                <a:cs typeface="Comic Sans MS"/>
              </a:rPr>
              <a:t>g</a:t>
            </a:r>
            <a:r>
              <a:rPr sz="802" i="1" spc="-16" dirty="0">
                <a:solidFill>
                  <a:srgbClr val="006FBF"/>
                </a:solidFill>
                <a:latin typeface="Comic Sans MS"/>
                <a:cs typeface="Comic Sans MS"/>
              </a:rPr>
              <a:t>r</a:t>
            </a:r>
            <a:r>
              <a:rPr sz="802" i="1" spc="-23" dirty="0">
                <a:solidFill>
                  <a:srgbClr val="006FBF"/>
                </a:solidFill>
                <a:latin typeface="Comic Sans MS"/>
                <a:cs typeface="Comic Sans MS"/>
              </a:rPr>
              <a:t>ou</a:t>
            </a:r>
            <a:r>
              <a:rPr sz="802" i="1" spc="-20" dirty="0">
                <a:solidFill>
                  <a:srgbClr val="006FBF"/>
                </a:solidFill>
                <a:latin typeface="Comic Sans MS"/>
                <a:cs typeface="Comic Sans MS"/>
              </a:rPr>
              <a:t>nd</a:t>
            </a:r>
            <a:endParaRPr sz="802">
              <a:solidFill>
                <a:prstClr val="black"/>
              </a:solidFill>
              <a:latin typeface="Comic Sans MS"/>
              <a:cs typeface="Comic Sans MS"/>
            </a:endParaRPr>
          </a:p>
        </p:txBody>
      </p:sp>
      <p:sp>
        <p:nvSpPr>
          <p:cNvPr id="82" name="object 45">
            <a:extLst>
              <a:ext uri="{FF2B5EF4-FFF2-40B4-BE49-F238E27FC236}">
                <a16:creationId xmlns:a16="http://schemas.microsoft.com/office/drawing/2014/main" id="{6CD53F37-1AA4-4677-8C83-CB50D0188A25}"/>
              </a:ext>
            </a:extLst>
          </p:cNvPr>
          <p:cNvSpPr txBox="1"/>
          <p:nvPr/>
        </p:nvSpPr>
        <p:spPr>
          <a:xfrm>
            <a:off x="6678923" y="4278639"/>
            <a:ext cx="645076" cy="250045"/>
          </a:xfrm>
          <a:prstGeom prst="rect">
            <a:avLst/>
          </a:prstGeom>
          <a:solidFill>
            <a:srgbClr val="FFFF99"/>
          </a:solidFill>
          <a:ln w="3175">
            <a:solidFill>
              <a:srgbClr val="001F5F"/>
            </a:solidFill>
          </a:ln>
        </p:spPr>
        <p:txBody>
          <a:bodyPr vert="horz" wrap="square" lIns="0" tIns="13439" rIns="0" bIns="0" rtlCol="0">
            <a:spAutoFit/>
          </a:bodyPr>
          <a:lstStyle/>
          <a:p>
            <a:pPr marL="82263" marR="75340" indent="58643" defTabSz="586427">
              <a:lnSpc>
                <a:spcPct val="125000"/>
              </a:lnSpc>
              <a:spcBef>
                <a:spcPts val="106"/>
              </a:spcBef>
              <a:defRPr/>
            </a:pPr>
            <a:r>
              <a:rPr sz="641" i="1" spc="-3" dirty="0">
                <a:solidFill>
                  <a:srgbClr val="006FBF"/>
                </a:solidFill>
                <a:latin typeface="Comic Sans MS"/>
                <a:cs typeface="Comic Sans MS"/>
              </a:rPr>
              <a:t>Land with  lots of</a:t>
            </a:r>
            <a:r>
              <a:rPr sz="641" i="1" spc="-45" dirty="0">
                <a:solidFill>
                  <a:srgbClr val="006FBF"/>
                </a:solidFill>
                <a:latin typeface="Comic Sans MS"/>
                <a:cs typeface="Comic Sans MS"/>
              </a:rPr>
              <a:t> </a:t>
            </a:r>
            <a:r>
              <a:rPr sz="641" i="1" spc="-3" dirty="0">
                <a:solidFill>
                  <a:srgbClr val="006FBF"/>
                </a:solidFill>
                <a:latin typeface="Comic Sans MS"/>
                <a:cs typeface="Comic Sans MS"/>
              </a:rPr>
              <a:t>trees</a:t>
            </a:r>
            <a:endParaRPr sz="641">
              <a:solidFill>
                <a:prstClr val="black"/>
              </a:solidFill>
              <a:latin typeface="Comic Sans MS"/>
              <a:cs typeface="Comic Sans MS"/>
            </a:endParaRPr>
          </a:p>
        </p:txBody>
      </p:sp>
      <p:sp>
        <p:nvSpPr>
          <p:cNvPr id="83" name="object 46">
            <a:extLst>
              <a:ext uri="{FF2B5EF4-FFF2-40B4-BE49-F238E27FC236}">
                <a16:creationId xmlns:a16="http://schemas.microsoft.com/office/drawing/2014/main" id="{048BE316-AB3E-48E5-BD76-60B65433E275}"/>
              </a:ext>
            </a:extLst>
          </p:cNvPr>
          <p:cNvSpPr txBox="1"/>
          <p:nvPr/>
        </p:nvSpPr>
        <p:spPr>
          <a:xfrm>
            <a:off x="6004525" y="4268866"/>
            <a:ext cx="588876" cy="273355"/>
          </a:xfrm>
          <a:prstGeom prst="rect">
            <a:avLst/>
          </a:prstGeom>
          <a:solidFill>
            <a:srgbClr val="FFFF99"/>
          </a:solidFill>
          <a:ln w="3175">
            <a:solidFill>
              <a:srgbClr val="001F5F"/>
            </a:solidFill>
          </a:ln>
        </p:spPr>
        <p:txBody>
          <a:bodyPr vert="horz" wrap="square" lIns="0" tIns="10996" rIns="0" bIns="0" rtlCol="0">
            <a:spAutoFit/>
          </a:bodyPr>
          <a:lstStyle/>
          <a:p>
            <a:pPr marL="154345" marR="85521" indent="-61901" defTabSz="586427">
              <a:lnSpc>
                <a:spcPct val="125800"/>
              </a:lnSpc>
              <a:spcBef>
                <a:spcPts val="86"/>
              </a:spcBef>
              <a:defRPr/>
            </a:pPr>
            <a:r>
              <a:rPr sz="706" i="1" spc="-3" dirty="0">
                <a:solidFill>
                  <a:srgbClr val="006FBF"/>
                </a:solidFill>
                <a:latin typeface="Comic Sans MS"/>
                <a:cs typeface="Comic Sans MS"/>
              </a:rPr>
              <a:t>Soil like</a:t>
            </a:r>
            <a:r>
              <a:rPr sz="706" i="1" spc="-45" dirty="0">
                <a:solidFill>
                  <a:srgbClr val="006FBF"/>
                </a:solidFill>
                <a:latin typeface="Comic Sans MS"/>
                <a:cs typeface="Comic Sans MS"/>
              </a:rPr>
              <a:t> </a:t>
            </a:r>
            <a:r>
              <a:rPr sz="706" i="1" dirty="0">
                <a:solidFill>
                  <a:srgbClr val="006FBF"/>
                </a:solidFill>
                <a:latin typeface="Comic Sans MS"/>
                <a:cs typeface="Comic Sans MS"/>
              </a:rPr>
              <a:t>a  </a:t>
            </a:r>
            <a:r>
              <a:rPr sz="706" i="1" spc="-3" dirty="0">
                <a:solidFill>
                  <a:srgbClr val="006FBF"/>
                </a:solidFill>
                <a:latin typeface="Comic Sans MS"/>
                <a:cs typeface="Comic Sans MS"/>
              </a:rPr>
              <a:t>sponge</a:t>
            </a:r>
            <a:endParaRPr sz="706">
              <a:solidFill>
                <a:prstClr val="black"/>
              </a:solidFill>
              <a:latin typeface="Comic Sans MS"/>
              <a:cs typeface="Comic Sans MS"/>
            </a:endParaRPr>
          </a:p>
        </p:txBody>
      </p:sp>
      <p:sp>
        <p:nvSpPr>
          <p:cNvPr id="84" name="object 47">
            <a:extLst>
              <a:ext uri="{FF2B5EF4-FFF2-40B4-BE49-F238E27FC236}">
                <a16:creationId xmlns:a16="http://schemas.microsoft.com/office/drawing/2014/main" id="{6B8C049B-F0D2-454F-A82A-7C0BC86C3BE2}"/>
              </a:ext>
            </a:extLst>
          </p:cNvPr>
          <p:cNvSpPr txBox="1"/>
          <p:nvPr/>
        </p:nvSpPr>
        <p:spPr>
          <a:xfrm>
            <a:off x="5339902" y="4263978"/>
            <a:ext cx="597836" cy="250045"/>
          </a:xfrm>
          <a:prstGeom prst="rect">
            <a:avLst/>
          </a:prstGeom>
          <a:solidFill>
            <a:srgbClr val="FFFF99"/>
          </a:solidFill>
          <a:ln w="3175">
            <a:solidFill>
              <a:srgbClr val="001F5F"/>
            </a:solidFill>
          </a:ln>
        </p:spPr>
        <p:txBody>
          <a:bodyPr vert="horz" wrap="square" lIns="0" tIns="13439" rIns="0" bIns="0" rtlCol="0">
            <a:spAutoFit/>
          </a:bodyPr>
          <a:lstStyle/>
          <a:p>
            <a:pPr marL="86743" marR="80227" indent="2444" defTabSz="586427">
              <a:lnSpc>
                <a:spcPct val="125000"/>
              </a:lnSpc>
              <a:spcBef>
                <a:spcPts val="106"/>
              </a:spcBef>
              <a:defRPr/>
            </a:pPr>
            <a:r>
              <a:rPr sz="641" i="1" spc="-3" dirty="0">
                <a:solidFill>
                  <a:srgbClr val="006FBF"/>
                </a:solidFill>
                <a:latin typeface="Comic Sans MS"/>
                <a:cs typeface="Comic Sans MS"/>
              </a:rPr>
              <a:t>Soil that </a:t>
            </a:r>
            <a:r>
              <a:rPr sz="641" i="1" spc="-7" dirty="0">
                <a:solidFill>
                  <a:srgbClr val="006FBF"/>
                </a:solidFill>
                <a:latin typeface="Comic Sans MS"/>
                <a:cs typeface="Comic Sans MS"/>
              </a:rPr>
              <a:t>is  </a:t>
            </a:r>
            <a:r>
              <a:rPr sz="641" i="1" spc="-3" dirty="0">
                <a:solidFill>
                  <a:srgbClr val="006FBF"/>
                </a:solidFill>
                <a:latin typeface="Comic Sans MS"/>
                <a:cs typeface="Comic Sans MS"/>
              </a:rPr>
              <a:t>baked</a:t>
            </a:r>
            <a:r>
              <a:rPr sz="641" i="1" spc="-51" dirty="0">
                <a:solidFill>
                  <a:srgbClr val="006FBF"/>
                </a:solidFill>
                <a:latin typeface="Comic Sans MS"/>
                <a:cs typeface="Comic Sans MS"/>
              </a:rPr>
              <a:t> </a:t>
            </a:r>
            <a:r>
              <a:rPr sz="641" i="1" spc="-3" dirty="0">
                <a:solidFill>
                  <a:srgbClr val="006FBF"/>
                </a:solidFill>
                <a:latin typeface="Comic Sans MS"/>
                <a:cs typeface="Comic Sans MS"/>
              </a:rPr>
              <a:t>hard</a:t>
            </a:r>
            <a:endParaRPr sz="641">
              <a:solidFill>
                <a:prstClr val="black"/>
              </a:solidFill>
              <a:latin typeface="Comic Sans MS"/>
              <a:cs typeface="Comic Sans MS"/>
            </a:endParaRPr>
          </a:p>
        </p:txBody>
      </p:sp>
      <p:sp>
        <p:nvSpPr>
          <p:cNvPr id="85" name="object 48">
            <a:extLst>
              <a:ext uri="{FF2B5EF4-FFF2-40B4-BE49-F238E27FC236}">
                <a16:creationId xmlns:a16="http://schemas.microsoft.com/office/drawing/2014/main" id="{488CBA0E-B60D-4061-9C14-BE54DDAD79BF}"/>
              </a:ext>
            </a:extLst>
          </p:cNvPr>
          <p:cNvSpPr txBox="1"/>
          <p:nvPr/>
        </p:nvSpPr>
        <p:spPr>
          <a:xfrm>
            <a:off x="4645958" y="4263979"/>
            <a:ext cx="640188" cy="147685"/>
          </a:xfrm>
          <a:prstGeom prst="rect">
            <a:avLst/>
          </a:prstGeom>
          <a:solidFill>
            <a:srgbClr val="FFFF99"/>
          </a:solidFill>
          <a:ln w="3175">
            <a:solidFill>
              <a:srgbClr val="001F5F"/>
            </a:solidFill>
          </a:ln>
        </p:spPr>
        <p:txBody>
          <a:bodyPr vert="horz" wrap="square" lIns="0" tIns="38688" rIns="0" bIns="0" rtlCol="0">
            <a:spAutoFit/>
          </a:bodyPr>
          <a:lstStyle/>
          <a:p>
            <a:pPr marL="101810" defTabSz="586427">
              <a:spcBef>
                <a:spcPts val="304"/>
              </a:spcBef>
              <a:defRPr/>
            </a:pPr>
            <a:r>
              <a:rPr sz="706" i="1" spc="-3" dirty="0">
                <a:solidFill>
                  <a:srgbClr val="006FBF"/>
                </a:solidFill>
                <a:latin typeface="Comic Sans MS"/>
                <a:cs typeface="Comic Sans MS"/>
              </a:rPr>
              <a:t>Sandy</a:t>
            </a:r>
            <a:r>
              <a:rPr sz="706" i="1" spc="-10" dirty="0">
                <a:solidFill>
                  <a:srgbClr val="006FBF"/>
                </a:solidFill>
                <a:latin typeface="Comic Sans MS"/>
                <a:cs typeface="Comic Sans MS"/>
              </a:rPr>
              <a:t> </a:t>
            </a:r>
            <a:r>
              <a:rPr sz="706" i="1" spc="-3" dirty="0">
                <a:solidFill>
                  <a:srgbClr val="006FBF"/>
                </a:solidFill>
                <a:latin typeface="Comic Sans MS"/>
                <a:cs typeface="Comic Sans MS"/>
              </a:rPr>
              <a:t>Soil</a:t>
            </a:r>
            <a:endParaRPr sz="706">
              <a:solidFill>
                <a:prstClr val="black"/>
              </a:solidFill>
              <a:latin typeface="Comic Sans MS"/>
              <a:cs typeface="Comic Sans MS"/>
            </a:endParaRPr>
          </a:p>
        </p:txBody>
      </p:sp>
      <p:sp>
        <p:nvSpPr>
          <p:cNvPr id="86" name="object 49">
            <a:extLst>
              <a:ext uri="{FF2B5EF4-FFF2-40B4-BE49-F238E27FC236}">
                <a16:creationId xmlns:a16="http://schemas.microsoft.com/office/drawing/2014/main" id="{21CBB723-DBC1-4236-9615-463E0D191AF9}"/>
              </a:ext>
            </a:extLst>
          </p:cNvPr>
          <p:cNvSpPr txBox="1"/>
          <p:nvPr/>
        </p:nvSpPr>
        <p:spPr>
          <a:xfrm>
            <a:off x="3966266" y="4228040"/>
            <a:ext cx="642224" cy="164134"/>
          </a:xfrm>
          <a:prstGeom prst="rect">
            <a:avLst/>
          </a:prstGeom>
          <a:solidFill>
            <a:srgbClr val="FFFF99"/>
          </a:solidFill>
          <a:ln>
            <a:solidFill>
              <a:schemeClr val="tx1"/>
            </a:solidFill>
          </a:ln>
        </p:spPr>
        <p:txBody>
          <a:bodyPr vert="horz" wrap="square" lIns="0" tIns="54978" rIns="0" bIns="0" rtlCol="0">
            <a:spAutoFit/>
          </a:bodyPr>
          <a:lstStyle/>
          <a:p>
            <a:pPr marL="120951" defTabSz="586427">
              <a:spcBef>
                <a:spcPts val="433"/>
              </a:spcBef>
              <a:defRPr/>
            </a:pPr>
            <a:r>
              <a:rPr sz="706" i="1" spc="-3" dirty="0">
                <a:solidFill>
                  <a:srgbClr val="006FBF"/>
                </a:solidFill>
                <a:latin typeface="Comic Sans MS"/>
                <a:cs typeface="Comic Sans MS"/>
              </a:rPr>
              <a:t>Concrete</a:t>
            </a:r>
            <a:endParaRPr sz="706" dirty="0">
              <a:solidFill>
                <a:prstClr val="black"/>
              </a:solidFill>
              <a:latin typeface="Comic Sans MS"/>
              <a:cs typeface="Comic Sans MS"/>
            </a:endParaRPr>
          </a:p>
        </p:txBody>
      </p:sp>
      <p:sp>
        <p:nvSpPr>
          <p:cNvPr id="87" name="Rectangle 86">
            <a:extLst>
              <a:ext uri="{FF2B5EF4-FFF2-40B4-BE49-F238E27FC236}">
                <a16:creationId xmlns:a16="http://schemas.microsoft.com/office/drawing/2014/main" id="{A19CCD85-DB81-4340-AB9A-4038686B5E40}"/>
              </a:ext>
            </a:extLst>
          </p:cNvPr>
          <p:cNvSpPr/>
          <p:nvPr/>
        </p:nvSpPr>
        <p:spPr>
          <a:xfrm>
            <a:off x="3616927" y="1306523"/>
            <a:ext cx="4958147" cy="15938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770" i="1" dirty="0">
                <a:solidFill>
                  <a:sysClr val="windowText" lastClr="000000"/>
                </a:solidFill>
              </a:rPr>
              <a:t>Write answer here…</a:t>
            </a:r>
          </a:p>
        </p:txBody>
      </p:sp>
      <p:sp>
        <p:nvSpPr>
          <p:cNvPr id="43" name="Rectangle 42">
            <a:extLst>
              <a:ext uri="{FF2B5EF4-FFF2-40B4-BE49-F238E27FC236}">
                <a16:creationId xmlns:a16="http://schemas.microsoft.com/office/drawing/2014/main" id="{704D814E-52BB-4220-9A09-32813D18DFF8}"/>
              </a:ext>
            </a:extLst>
          </p:cNvPr>
          <p:cNvSpPr/>
          <p:nvPr/>
        </p:nvSpPr>
        <p:spPr>
          <a:xfrm>
            <a:off x="3579855" y="55604"/>
            <a:ext cx="5004487" cy="600164"/>
          </a:xfrm>
          <a:prstGeom prst="rect">
            <a:avLst/>
          </a:prstGeom>
          <a:ln>
            <a:solidFill>
              <a:schemeClr val="tx1"/>
            </a:solidFill>
          </a:ln>
        </p:spPr>
        <p:txBody>
          <a:bodyPr wrap="square">
            <a:spAutoFit/>
          </a:bodyPr>
          <a:lstStyle/>
          <a:p>
            <a:r>
              <a:rPr lang="en-GB" sz="825" b="1" dirty="0">
                <a:solidFill>
                  <a:srgbClr val="FF0000"/>
                </a:solidFill>
                <a:latin typeface="Tw Cen MT" panose="020B0602020104020603" pitchFamily="34" charset="0"/>
              </a:rPr>
              <a:t>CONTINUED - TASK 23 – How do floods happen?: </a:t>
            </a:r>
            <a:r>
              <a:rPr lang="en-GB" sz="825" dirty="0">
                <a:solidFill>
                  <a:srgbClr val="FF0000"/>
                </a:solidFill>
                <a:latin typeface="Tw Cen MT" panose="020B0602020104020603" pitchFamily="34" charset="0"/>
              </a:rPr>
              <a:t>The next part of the rivers topic would’ve been to study flooding, starting with, ‘how do floods happen?’. Floods happen because of a series of events – not just lots of rain! It is important to understand this process, so that you’re able to explain the physical and human causes of flooding.</a:t>
            </a:r>
          </a:p>
          <a:p>
            <a:r>
              <a:rPr lang="en-GB" sz="825" dirty="0">
                <a:solidFill>
                  <a:srgbClr val="FF0000"/>
                </a:solidFill>
                <a:latin typeface="Tw Cen MT" panose="020B0602020104020603" pitchFamily="34" charset="0"/>
              </a:rPr>
              <a:t>The next 4 pages takes you through how floods happen. Read the information carefully and complete the tasks. </a:t>
            </a:r>
          </a:p>
        </p:txBody>
      </p:sp>
    </p:spTree>
    <p:extLst>
      <p:ext uri="{BB962C8B-B14F-4D97-AF65-F5344CB8AC3E}">
        <p14:creationId xmlns:p14="http://schemas.microsoft.com/office/powerpoint/2010/main" val="13561699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D860B3C-0794-43E1-B59C-BD0D4E981774}"/>
              </a:ext>
            </a:extLst>
          </p:cNvPr>
          <p:cNvSpPr/>
          <p:nvPr/>
        </p:nvSpPr>
        <p:spPr>
          <a:xfrm>
            <a:off x="3616926" y="6339017"/>
            <a:ext cx="4967415"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
        <p:nvSpPr>
          <p:cNvPr id="44" name="object 2">
            <a:extLst>
              <a:ext uri="{FF2B5EF4-FFF2-40B4-BE49-F238E27FC236}">
                <a16:creationId xmlns:a16="http://schemas.microsoft.com/office/drawing/2014/main" id="{BBFC752D-F07C-427D-9BC3-7914A8A99096}"/>
              </a:ext>
            </a:extLst>
          </p:cNvPr>
          <p:cNvSpPr txBox="1"/>
          <p:nvPr/>
        </p:nvSpPr>
        <p:spPr>
          <a:xfrm>
            <a:off x="3816627" y="733316"/>
            <a:ext cx="4263444" cy="476879"/>
          </a:xfrm>
          <a:prstGeom prst="rect">
            <a:avLst/>
          </a:prstGeom>
        </p:spPr>
        <p:txBody>
          <a:bodyPr vert="horz" wrap="square" lIns="0" tIns="8145" rIns="0" bIns="0" rtlCol="0">
            <a:spAutoFit/>
          </a:bodyPr>
          <a:lstStyle/>
          <a:p>
            <a:pPr marL="8145" defTabSz="586427">
              <a:spcBef>
                <a:spcPts val="65"/>
              </a:spcBef>
              <a:defRPr/>
            </a:pPr>
            <a:r>
              <a:rPr sz="770" b="1" u="sng" spc="-3" dirty="0">
                <a:solidFill>
                  <a:prstClr val="black"/>
                </a:solidFill>
                <a:uFill>
                  <a:solidFill>
                    <a:srgbClr val="000000"/>
                  </a:solidFill>
                </a:uFill>
                <a:latin typeface="Comic Sans MS"/>
                <a:cs typeface="Comic Sans MS"/>
              </a:rPr>
              <a:t>Task:</a:t>
            </a:r>
            <a:endParaRPr sz="770" dirty="0">
              <a:solidFill>
                <a:prstClr val="black"/>
              </a:solidFill>
              <a:latin typeface="Comic Sans MS"/>
              <a:cs typeface="Comic Sans MS"/>
            </a:endParaRPr>
          </a:p>
          <a:p>
            <a:pPr marL="8145" marR="3258" defTabSz="586427">
              <a:lnSpc>
                <a:spcPct val="125699"/>
              </a:lnSpc>
              <a:spcBef>
                <a:spcPts val="507"/>
              </a:spcBef>
              <a:defRPr/>
            </a:pPr>
            <a:r>
              <a:rPr sz="770" spc="-3" dirty="0">
                <a:solidFill>
                  <a:prstClr val="black"/>
                </a:solidFill>
                <a:latin typeface="Comic Sans MS"/>
                <a:cs typeface="Comic Sans MS"/>
              </a:rPr>
              <a:t>For each of the surface types </a:t>
            </a:r>
            <a:r>
              <a:rPr lang="en-GB" sz="770" spc="-3" dirty="0">
                <a:solidFill>
                  <a:prstClr val="black"/>
                </a:solidFill>
                <a:latin typeface="Comic Sans MS"/>
                <a:cs typeface="Comic Sans MS"/>
              </a:rPr>
              <a:t>on the previous page,</a:t>
            </a:r>
            <a:r>
              <a:rPr sz="770" spc="-3" dirty="0">
                <a:solidFill>
                  <a:prstClr val="black"/>
                </a:solidFill>
                <a:latin typeface="Comic Sans MS"/>
                <a:cs typeface="Comic Sans MS"/>
              </a:rPr>
              <a:t> explain what will happen when rain hits each surface and  why. Try to use </a:t>
            </a:r>
            <a:r>
              <a:rPr lang="en-GB" sz="770" spc="-3" dirty="0">
                <a:solidFill>
                  <a:prstClr val="black"/>
                </a:solidFill>
                <a:latin typeface="Comic Sans MS"/>
                <a:cs typeface="Comic Sans MS"/>
              </a:rPr>
              <a:t>the</a:t>
            </a:r>
            <a:r>
              <a:rPr sz="770" spc="23" dirty="0">
                <a:solidFill>
                  <a:prstClr val="black"/>
                </a:solidFill>
                <a:latin typeface="Comic Sans MS"/>
                <a:cs typeface="Comic Sans MS"/>
              </a:rPr>
              <a:t> </a:t>
            </a:r>
            <a:r>
              <a:rPr sz="770" spc="-3" dirty="0">
                <a:solidFill>
                  <a:prstClr val="black"/>
                </a:solidFill>
                <a:latin typeface="Comic Sans MS"/>
                <a:cs typeface="Comic Sans MS"/>
              </a:rPr>
              <a:t>keywords</a:t>
            </a:r>
            <a:r>
              <a:rPr lang="en-GB" sz="770" spc="-3" dirty="0">
                <a:solidFill>
                  <a:prstClr val="black"/>
                </a:solidFill>
                <a:latin typeface="Comic Sans MS"/>
                <a:cs typeface="Comic Sans MS"/>
              </a:rPr>
              <a:t> from the last page!</a:t>
            </a:r>
            <a:endParaRPr sz="770" dirty="0">
              <a:solidFill>
                <a:prstClr val="black"/>
              </a:solidFill>
              <a:latin typeface="Comic Sans MS"/>
              <a:cs typeface="Comic Sans MS"/>
            </a:endParaRPr>
          </a:p>
        </p:txBody>
      </p:sp>
      <p:sp>
        <p:nvSpPr>
          <p:cNvPr id="45" name="object 10">
            <a:extLst>
              <a:ext uri="{FF2B5EF4-FFF2-40B4-BE49-F238E27FC236}">
                <a16:creationId xmlns:a16="http://schemas.microsoft.com/office/drawing/2014/main" id="{CA2AB887-2714-47C3-9EAA-AD40B2291C8F}"/>
              </a:ext>
            </a:extLst>
          </p:cNvPr>
          <p:cNvSpPr txBox="1"/>
          <p:nvPr/>
        </p:nvSpPr>
        <p:spPr>
          <a:xfrm>
            <a:off x="3635660" y="5109027"/>
            <a:ext cx="4655108" cy="126719"/>
          </a:xfrm>
          <a:prstGeom prst="rect">
            <a:avLst/>
          </a:prstGeom>
        </p:spPr>
        <p:txBody>
          <a:bodyPr vert="horz" wrap="square" lIns="0" tIns="8145" rIns="0" bIns="0" rtlCol="0">
            <a:spAutoFit/>
          </a:bodyPr>
          <a:lstStyle/>
          <a:p>
            <a:pPr marL="8145" defTabSz="586427">
              <a:spcBef>
                <a:spcPts val="65"/>
              </a:spcBef>
              <a:defRPr/>
            </a:pPr>
            <a:r>
              <a:rPr sz="770" b="1" u="sng" spc="-3" dirty="0">
                <a:solidFill>
                  <a:srgbClr val="FF0000"/>
                </a:solidFill>
                <a:uFill>
                  <a:solidFill>
                    <a:srgbClr val="FF0000"/>
                  </a:solidFill>
                </a:uFill>
                <a:latin typeface="Comic Sans MS"/>
                <a:cs typeface="Comic Sans MS"/>
              </a:rPr>
              <a:t>STRETCH:</a:t>
            </a:r>
            <a:r>
              <a:rPr lang="en-GB" sz="770" b="1" dirty="0">
                <a:solidFill>
                  <a:prstClr val="black"/>
                </a:solidFill>
                <a:uFill>
                  <a:solidFill>
                    <a:srgbClr val="FF0000"/>
                  </a:solidFill>
                </a:uFill>
                <a:latin typeface="Comic Sans MS"/>
                <a:cs typeface="Comic Sans MS"/>
              </a:rPr>
              <a:t> </a:t>
            </a:r>
            <a:r>
              <a:rPr sz="770" spc="-3" dirty="0">
                <a:solidFill>
                  <a:srgbClr val="FF0000"/>
                </a:solidFill>
                <a:latin typeface="Comic Sans MS"/>
                <a:cs typeface="Comic Sans MS"/>
              </a:rPr>
              <a:t>Which ground type do you think will cause most flooding? Explain your</a:t>
            </a:r>
            <a:r>
              <a:rPr sz="770" spc="48" dirty="0">
                <a:solidFill>
                  <a:srgbClr val="FF0000"/>
                </a:solidFill>
                <a:latin typeface="Comic Sans MS"/>
                <a:cs typeface="Comic Sans MS"/>
              </a:rPr>
              <a:t> </a:t>
            </a:r>
            <a:r>
              <a:rPr sz="770" spc="-3" dirty="0">
                <a:solidFill>
                  <a:srgbClr val="FF0000"/>
                </a:solidFill>
                <a:latin typeface="Comic Sans MS"/>
                <a:cs typeface="Comic Sans MS"/>
              </a:rPr>
              <a:t>choice.</a:t>
            </a:r>
            <a:endParaRPr sz="770" dirty="0">
              <a:solidFill>
                <a:prstClr val="black"/>
              </a:solidFill>
              <a:latin typeface="Comic Sans MS"/>
              <a:cs typeface="Comic Sans MS"/>
            </a:endParaRPr>
          </a:p>
        </p:txBody>
      </p:sp>
      <p:sp>
        <p:nvSpPr>
          <p:cNvPr id="46" name="Rectangle 45">
            <a:extLst>
              <a:ext uri="{FF2B5EF4-FFF2-40B4-BE49-F238E27FC236}">
                <a16:creationId xmlns:a16="http://schemas.microsoft.com/office/drawing/2014/main" id="{D66C8FF2-829A-4DBB-94F2-B5EAAB14BB9C}"/>
              </a:ext>
            </a:extLst>
          </p:cNvPr>
          <p:cNvSpPr/>
          <p:nvPr/>
        </p:nvSpPr>
        <p:spPr>
          <a:xfrm>
            <a:off x="3616926" y="1325445"/>
            <a:ext cx="4958148" cy="37161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09955" indent="-109955">
              <a:buFont typeface="Arial" panose="020B0604020202020204" pitchFamily="34" charset="0"/>
              <a:buChar char="•"/>
            </a:pPr>
            <a:r>
              <a:rPr lang="en-GB" sz="770" i="1" dirty="0">
                <a:solidFill>
                  <a:sysClr val="windowText" lastClr="000000"/>
                </a:solidFill>
              </a:rPr>
              <a:t>When rain falls on concrete it will…</a:t>
            </a: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r>
              <a:rPr lang="en-GB" sz="770" i="1" dirty="0">
                <a:solidFill>
                  <a:sysClr val="windowText" lastClr="000000"/>
                </a:solidFill>
              </a:rPr>
              <a:t>When rain falls on sandy soil it will…</a:t>
            </a:r>
          </a:p>
          <a:p>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r>
              <a:rPr lang="en-GB" sz="770" i="1" dirty="0">
                <a:solidFill>
                  <a:sysClr val="windowText" lastClr="000000"/>
                </a:solidFill>
              </a:rPr>
              <a:t>When rain fails on soil that is baked hard it will…</a:t>
            </a: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r>
              <a:rPr lang="en-GB" sz="770" i="1" dirty="0">
                <a:solidFill>
                  <a:sysClr val="windowText" lastClr="000000"/>
                </a:solidFill>
              </a:rPr>
              <a:t>When rain falls on soil like a sponge it will….</a:t>
            </a: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endParaRPr lang="en-GB" sz="770" i="1" dirty="0">
              <a:solidFill>
                <a:sysClr val="windowText" lastClr="000000"/>
              </a:solidFill>
            </a:endParaRPr>
          </a:p>
          <a:p>
            <a:pPr marL="109955" indent="-109955">
              <a:buFont typeface="Arial" panose="020B0604020202020204" pitchFamily="34" charset="0"/>
              <a:buChar char="•"/>
            </a:pPr>
            <a:r>
              <a:rPr lang="en-GB" sz="770" i="1" dirty="0">
                <a:solidFill>
                  <a:sysClr val="windowText" lastClr="000000"/>
                </a:solidFill>
              </a:rPr>
              <a:t>When rain falls on land with lots of trees it will….</a:t>
            </a: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pPr marL="109955" indent="-109955">
              <a:buFont typeface="Arial" panose="020B0604020202020204" pitchFamily="34" charset="0"/>
              <a:buChar char="•"/>
            </a:pPr>
            <a:endParaRPr lang="en-GB" sz="770" i="1" dirty="0">
              <a:solidFill>
                <a:sysClr val="windowText" lastClr="000000"/>
              </a:solidFill>
            </a:endParaRPr>
          </a:p>
          <a:p>
            <a:endParaRPr lang="en-GB" sz="770" i="1" dirty="0">
              <a:solidFill>
                <a:sysClr val="windowText" lastClr="000000"/>
              </a:solidFill>
            </a:endParaRPr>
          </a:p>
          <a:p>
            <a:pPr marL="109955" indent="-109955">
              <a:buFont typeface="Arial" panose="020B0604020202020204" pitchFamily="34" charset="0"/>
              <a:buChar char="•"/>
            </a:pPr>
            <a:r>
              <a:rPr lang="en-GB" sz="770" i="1" dirty="0">
                <a:solidFill>
                  <a:sysClr val="windowText" lastClr="000000"/>
                </a:solidFill>
              </a:rPr>
              <a:t>When rain falls on steep ground it will…</a:t>
            </a:r>
          </a:p>
        </p:txBody>
      </p:sp>
      <p:sp>
        <p:nvSpPr>
          <p:cNvPr id="47" name="Rectangle 46">
            <a:extLst>
              <a:ext uri="{FF2B5EF4-FFF2-40B4-BE49-F238E27FC236}">
                <a16:creationId xmlns:a16="http://schemas.microsoft.com/office/drawing/2014/main" id="{7D9E2AC8-29CC-49A5-AA26-23FB58DFFF78}"/>
              </a:ext>
            </a:extLst>
          </p:cNvPr>
          <p:cNvSpPr/>
          <p:nvPr/>
        </p:nvSpPr>
        <p:spPr>
          <a:xfrm>
            <a:off x="3616926" y="5348269"/>
            <a:ext cx="4958148" cy="8781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09955" indent="-109955">
              <a:buFont typeface="Arial" panose="020B0604020202020204" pitchFamily="34" charset="0"/>
              <a:buChar char="•"/>
            </a:pPr>
            <a:r>
              <a:rPr lang="en-GB" sz="770" i="1" dirty="0">
                <a:solidFill>
                  <a:sysClr val="windowText" lastClr="000000"/>
                </a:solidFill>
              </a:rPr>
              <a:t>Write your answer here…</a:t>
            </a:r>
          </a:p>
        </p:txBody>
      </p:sp>
      <p:sp>
        <p:nvSpPr>
          <p:cNvPr id="9" name="Rectangle 8">
            <a:extLst>
              <a:ext uri="{FF2B5EF4-FFF2-40B4-BE49-F238E27FC236}">
                <a16:creationId xmlns:a16="http://schemas.microsoft.com/office/drawing/2014/main" id="{173D314A-676D-48D9-85A0-0A14142D7AB5}"/>
              </a:ext>
            </a:extLst>
          </p:cNvPr>
          <p:cNvSpPr/>
          <p:nvPr/>
        </p:nvSpPr>
        <p:spPr>
          <a:xfrm>
            <a:off x="3579855" y="55604"/>
            <a:ext cx="5004487" cy="600164"/>
          </a:xfrm>
          <a:prstGeom prst="rect">
            <a:avLst/>
          </a:prstGeom>
          <a:ln>
            <a:solidFill>
              <a:schemeClr val="tx1"/>
            </a:solidFill>
          </a:ln>
        </p:spPr>
        <p:txBody>
          <a:bodyPr wrap="square">
            <a:spAutoFit/>
          </a:bodyPr>
          <a:lstStyle/>
          <a:p>
            <a:r>
              <a:rPr lang="en-GB" sz="825" b="1" dirty="0">
                <a:solidFill>
                  <a:srgbClr val="FF0000"/>
                </a:solidFill>
                <a:latin typeface="Tw Cen MT" panose="020B0602020104020603" pitchFamily="34" charset="0"/>
              </a:rPr>
              <a:t>CONTINUED - TASK 23 – How do floods happen?: </a:t>
            </a:r>
            <a:r>
              <a:rPr lang="en-GB" sz="825" dirty="0">
                <a:solidFill>
                  <a:srgbClr val="FF0000"/>
                </a:solidFill>
                <a:latin typeface="Tw Cen MT" panose="020B0602020104020603" pitchFamily="34" charset="0"/>
              </a:rPr>
              <a:t>The next part of the rivers topic would’ve been to study flooding, starting with, ‘how do floods happen?’. Floods happen because of a series of events – not just lots of rain! It is important to understand this process, so that you’re able to explain the physical and human causes of flooding.</a:t>
            </a:r>
          </a:p>
          <a:p>
            <a:r>
              <a:rPr lang="en-GB" sz="825" dirty="0">
                <a:solidFill>
                  <a:srgbClr val="FF0000"/>
                </a:solidFill>
                <a:latin typeface="Tw Cen MT" panose="020B0602020104020603" pitchFamily="34" charset="0"/>
              </a:rPr>
              <a:t>The next 4 pages takes you through how floods happen. Read the information carefully and complete the tasks. </a:t>
            </a:r>
          </a:p>
        </p:txBody>
      </p:sp>
    </p:spTree>
    <p:extLst>
      <p:ext uri="{BB962C8B-B14F-4D97-AF65-F5344CB8AC3E}">
        <p14:creationId xmlns:p14="http://schemas.microsoft.com/office/powerpoint/2010/main" val="14402640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D860B3C-0794-43E1-B59C-BD0D4E981774}"/>
              </a:ext>
            </a:extLst>
          </p:cNvPr>
          <p:cNvSpPr/>
          <p:nvPr/>
        </p:nvSpPr>
        <p:spPr>
          <a:xfrm>
            <a:off x="3616926" y="6339017"/>
            <a:ext cx="4967416"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
        <p:nvSpPr>
          <p:cNvPr id="9" name="object 3">
            <a:extLst>
              <a:ext uri="{FF2B5EF4-FFF2-40B4-BE49-F238E27FC236}">
                <a16:creationId xmlns:a16="http://schemas.microsoft.com/office/drawing/2014/main" id="{054C55F7-A705-4D5A-A986-CC8759E8F993}"/>
              </a:ext>
            </a:extLst>
          </p:cNvPr>
          <p:cNvSpPr txBox="1"/>
          <p:nvPr/>
        </p:nvSpPr>
        <p:spPr>
          <a:xfrm>
            <a:off x="3937296" y="1274263"/>
            <a:ext cx="4007695" cy="292277"/>
          </a:xfrm>
          <a:prstGeom prst="rect">
            <a:avLst/>
          </a:prstGeom>
        </p:spPr>
        <p:txBody>
          <a:bodyPr vert="horz" wrap="square" lIns="0" tIns="8145" rIns="0" bIns="0" rtlCol="0">
            <a:spAutoFit/>
          </a:bodyPr>
          <a:lstStyle/>
          <a:p>
            <a:pPr marL="8145" marR="3258">
              <a:lnSpc>
                <a:spcPct val="125000"/>
              </a:lnSpc>
              <a:spcBef>
                <a:spcPts val="65"/>
              </a:spcBef>
            </a:pPr>
            <a:r>
              <a:rPr sz="770" dirty="0">
                <a:latin typeface="Comic Sans MS"/>
                <a:cs typeface="Comic Sans MS"/>
              </a:rPr>
              <a:t>We </a:t>
            </a:r>
            <a:r>
              <a:rPr sz="770" spc="-3" dirty="0">
                <a:latin typeface="Comic Sans MS"/>
                <a:cs typeface="Comic Sans MS"/>
              </a:rPr>
              <a:t>know that lots of rainfall can lead </a:t>
            </a:r>
            <a:r>
              <a:rPr sz="770" dirty="0">
                <a:latin typeface="Comic Sans MS"/>
                <a:cs typeface="Comic Sans MS"/>
              </a:rPr>
              <a:t>to </a:t>
            </a:r>
            <a:r>
              <a:rPr sz="770" spc="-3" dirty="0">
                <a:latin typeface="Comic Sans MS"/>
                <a:cs typeface="Comic Sans MS"/>
              </a:rPr>
              <a:t>flooding- this occurs when the river gets more  water than its </a:t>
            </a:r>
            <a:r>
              <a:rPr sz="770" b="1" u="sng" spc="-3" dirty="0">
                <a:uFill>
                  <a:solidFill>
                    <a:srgbClr val="000000"/>
                  </a:solidFill>
                </a:uFill>
                <a:latin typeface="Comic Sans MS"/>
                <a:cs typeface="Comic Sans MS"/>
              </a:rPr>
              <a:t>channel</a:t>
            </a:r>
            <a:r>
              <a:rPr sz="770" b="1" spc="-3" dirty="0">
                <a:latin typeface="Comic Sans MS"/>
                <a:cs typeface="Comic Sans MS"/>
              </a:rPr>
              <a:t> </a:t>
            </a:r>
            <a:r>
              <a:rPr sz="770" spc="-3" dirty="0">
                <a:latin typeface="Comic Sans MS"/>
                <a:cs typeface="Comic Sans MS"/>
              </a:rPr>
              <a:t>can</a:t>
            </a:r>
            <a:r>
              <a:rPr sz="770" spc="-93" dirty="0">
                <a:latin typeface="Comic Sans MS"/>
                <a:cs typeface="Comic Sans MS"/>
              </a:rPr>
              <a:t> </a:t>
            </a:r>
            <a:r>
              <a:rPr sz="770" spc="-3" dirty="0">
                <a:latin typeface="Comic Sans MS"/>
                <a:cs typeface="Comic Sans MS"/>
              </a:rPr>
              <a:t>hold.</a:t>
            </a:r>
            <a:endParaRPr sz="770">
              <a:latin typeface="Comic Sans MS"/>
              <a:cs typeface="Comic Sans MS"/>
            </a:endParaRPr>
          </a:p>
        </p:txBody>
      </p:sp>
      <p:sp>
        <p:nvSpPr>
          <p:cNvPr id="12" name="object 4">
            <a:extLst>
              <a:ext uri="{FF2B5EF4-FFF2-40B4-BE49-F238E27FC236}">
                <a16:creationId xmlns:a16="http://schemas.microsoft.com/office/drawing/2014/main" id="{EF6E3C89-E5C4-4E81-AC42-30063AF632B0}"/>
              </a:ext>
            </a:extLst>
          </p:cNvPr>
          <p:cNvSpPr txBox="1"/>
          <p:nvPr/>
        </p:nvSpPr>
        <p:spPr>
          <a:xfrm>
            <a:off x="3944627" y="1776804"/>
            <a:ext cx="1815089" cy="128363"/>
          </a:xfrm>
          <a:prstGeom prst="rect">
            <a:avLst/>
          </a:prstGeom>
          <a:solidFill>
            <a:srgbClr val="FFFF00"/>
          </a:solidFill>
        </p:spPr>
        <p:txBody>
          <a:bodyPr vert="horz" wrap="square" lIns="0" tIns="9774" rIns="0" bIns="0" rtlCol="0">
            <a:spAutoFit/>
          </a:bodyPr>
          <a:lstStyle/>
          <a:p>
            <a:pPr marL="815">
              <a:spcBef>
                <a:spcPts val="77"/>
              </a:spcBef>
            </a:pPr>
            <a:r>
              <a:rPr sz="770" spc="-3" dirty="0">
                <a:latin typeface="Comic Sans MS"/>
                <a:cs typeface="Comic Sans MS"/>
              </a:rPr>
              <a:t>However- surfaces also affect</a:t>
            </a:r>
            <a:r>
              <a:rPr sz="770" spc="-7" dirty="0">
                <a:latin typeface="Comic Sans MS"/>
                <a:cs typeface="Comic Sans MS"/>
              </a:rPr>
              <a:t> </a:t>
            </a:r>
            <a:r>
              <a:rPr sz="770" spc="-3" dirty="0">
                <a:latin typeface="Comic Sans MS"/>
                <a:cs typeface="Comic Sans MS"/>
              </a:rPr>
              <a:t>flooding.</a:t>
            </a:r>
            <a:endParaRPr sz="770">
              <a:latin typeface="Comic Sans MS"/>
              <a:cs typeface="Comic Sans MS"/>
            </a:endParaRPr>
          </a:p>
        </p:txBody>
      </p:sp>
      <p:sp>
        <p:nvSpPr>
          <p:cNvPr id="13" name="object 5">
            <a:extLst>
              <a:ext uri="{FF2B5EF4-FFF2-40B4-BE49-F238E27FC236}">
                <a16:creationId xmlns:a16="http://schemas.microsoft.com/office/drawing/2014/main" id="{03A6A683-5FEC-4D63-B8C1-8F26646B2D42}"/>
              </a:ext>
            </a:extLst>
          </p:cNvPr>
          <p:cNvSpPr txBox="1"/>
          <p:nvPr/>
        </p:nvSpPr>
        <p:spPr>
          <a:xfrm>
            <a:off x="3937296" y="1962382"/>
            <a:ext cx="4057786" cy="293303"/>
          </a:xfrm>
          <a:prstGeom prst="rect">
            <a:avLst/>
          </a:prstGeom>
        </p:spPr>
        <p:txBody>
          <a:bodyPr vert="horz" wrap="square" lIns="0" tIns="8145" rIns="0" bIns="0" rtlCol="0">
            <a:spAutoFit/>
          </a:bodyPr>
          <a:lstStyle/>
          <a:p>
            <a:pPr marL="8145" marR="3258">
              <a:lnSpc>
                <a:spcPct val="120000"/>
              </a:lnSpc>
              <a:spcBef>
                <a:spcPts val="65"/>
              </a:spcBef>
            </a:pPr>
            <a:r>
              <a:rPr sz="802" i="1" spc="-26" dirty="0">
                <a:latin typeface="Comic Sans MS"/>
                <a:cs typeface="Comic Sans MS"/>
              </a:rPr>
              <a:t>When </a:t>
            </a:r>
            <a:r>
              <a:rPr sz="802" i="1" spc="-20" dirty="0">
                <a:latin typeface="Comic Sans MS"/>
                <a:cs typeface="Comic Sans MS"/>
              </a:rPr>
              <a:t>rain </a:t>
            </a:r>
            <a:r>
              <a:rPr sz="802" i="1" spc="-16" dirty="0">
                <a:latin typeface="Comic Sans MS"/>
                <a:cs typeface="Comic Sans MS"/>
              </a:rPr>
              <a:t>falls </a:t>
            </a:r>
            <a:r>
              <a:rPr sz="802" i="1" spc="-23" dirty="0">
                <a:latin typeface="Comic Sans MS"/>
                <a:cs typeface="Comic Sans MS"/>
              </a:rPr>
              <a:t>on </a:t>
            </a:r>
            <a:r>
              <a:rPr sz="802" i="1" spc="-20" dirty="0">
                <a:latin typeface="Comic Sans MS"/>
                <a:cs typeface="Comic Sans MS"/>
              </a:rPr>
              <a:t>different surfaces different things </a:t>
            </a:r>
            <a:r>
              <a:rPr sz="802" i="1" spc="-23" dirty="0">
                <a:latin typeface="Comic Sans MS"/>
                <a:cs typeface="Comic Sans MS"/>
              </a:rPr>
              <a:t>happen </a:t>
            </a:r>
            <a:r>
              <a:rPr sz="802" i="1" spc="-20" dirty="0">
                <a:latin typeface="Comic Sans MS"/>
                <a:cs typeface="Comic Sans MS"/>
              </a:rPr>
              <a:t>and that </a:t>
            </a:r>
            <a:r>
              <a:rPr sz="802" i="1" spc="-23" dirty="0">
                <a:latin typeface="Comic Sans MS"/>
                <a:cs typeface="Comic Sans MS"/>
              </a:rPr>
              <a:t>means </a:t>
            </a:r>
            <a:r>
              <a:rPr sz="802" i="1" spc="-20" dirty="0">
                <a:latin typeface="Comic Sans MS"/>
                <a:cs typeface="Comic Sans MS"/>
              </a:rPr>
              <a:t>that </a:t>
            </a:r>
            <a:r>
              <a:rPr sz="802" i="1" spc="-23" dirty="0">
                <a:latin typeface="Comic Sans MS"/>
                <a:cs typeface="Comic Sans MS"/>
              </a:rPr>
              <a:t>some  </a:t>
            </a:r>
            <a:r>
              <a:rPr sz="802" i="1" spc="-20" dirty="0">
                <a:latin typeface="Comic Sans MS"/>
                <a:cs typeface="Comic Sans MS"/>
              </a:rPr>
              <a:t>surfaces </a:t>
            </a:r>
            <a:r>
              <a:rPr sz="802" i="1" spc="-23" dirty="0">
                <a:latin typeface="Comic Sans MS"/>
                <a:cs typeface="Comic Sans MS"/>
              </a:rPr>
              <a:t>make </a:t>
            </a:r>
            <a:r>
              <a:rPr sz="802" i="1" spc="-20" dirty="0">
                <a:latin typeface="Comic Sans MS"/>
                <a:cs typeface="Comic Sans MS"/>
              </a:rPr>
              <a:t>flooding </a:t>
            </a:r>
            <a:r>
              <a:rPr sz="802" i="1" spc="-23" dirty="0">
                <a:latin typeface="Comic Sans MS"/>
                <a:cs typeface="Comic Sans MS"/>
              </a:rPr>
              <a:t>more </a:t>
            </a:r>
            <a:r>
              <a:rPr sz="802" i="1" spc="-16" dirty="0">
                <a:latin typeface="Comic Sans MS"/>
                <a:cs typeface="Comic Sans MS"/>
              </a:rPr>
              <a:t>likely </a:t>
            </a:r>
            <a:r>
              <a:rPr sz="802" i="1" spc="-20" dirty="0">
                <a:latin typeface="Comic Sans MS"/>
                <a:cs typeface="Comic Sans MS"/>
              </a:rPr>
              <a:t>that</a:t>
            </a:r>
            <a:r>
              <a:rPr sz="802" i="1" spc="35" dirty="0">
                <a:latin typeface="Comic Sans MS"/>
                <a:cs typeface="Comic Sans MS"/>
              </a:rPr>
              <a:t> </a:t>
            </a:r>
            <a:r>
              <a:rPr sz="802" i="1" spc="-20" dirty="0">
                <a:latin typeface="Comic Sans MS"/>
                <a:cs typeface="Comic Sans MS"/>
              </a:rPr>
              <a:t>others!</a:t>
            </a:r>
            <a:endParaRPr sz="802">
              <a:latin typeface="Comic Sans MS"/>
              <a:cs typeface="Comic Sans MS"/>
            </a:endParaRPr>
          </a:p>
        </p:txBody>
      </p:sp>
      <p:sp>
        <p:nvSpPr>
          <p:cNvPr id="14" name="object 6">
            <a:extLst>
              <a:ext uri="{FF2B5EF4-FFF2-40B4-BE49-F238E27FC236}">
                <a16:creationId xmlns:a16="http://schemas.microsoft.com/office/drawing/2014/main" id="{4FC1317A-4F42-4135-AEAA-79A0D4FE440E}"/>
              </a:ext>
            </a:extLst>
          </p:cNvPr>
          <p:cNvSpPr txBox="1"/>
          <p:nvPr/>
        </p:nvSpPr>
        <p:spPr>
          <a:xfrm>
            <a:off x="3937296" y="3590162"/>
            <a:ext cx="4229642" cy="294611"/>
          </a:xfrm>
          <a:prstGeom prst="rect">
            <a:avLst/>
          </a:prstGeom>
        </p:spPr>
        <p:txBody>
          <a:bodyPr vert="horz" wrap="square" lIns="0" tIns="8552" rIns="0" bIns="0" rtlCol="0">
            <a:spAutoFit/>
          </a:bodyPr>
          <a:lstStyle/>
          <a:p>
            <a:pPr marL="8145" marR="3258">
              <a:lnSpc>
                <a:spcPct val="123300"/>
              </a:lnSpc>
              <a:spcBef>
                <a:spcPts val="68"/>
              </a:spcBef>
            </a:pPr>
            <a:r>
              <a:rPr sz="802" b="1" i="1" u="sng" spc="-20" dirty="0">
                <a:uFill>
                  <a:solidFill>
                    <a:srgbClr val="000000"/>
                  </a:solidFill>
                </a:uFill>
                <a:latin typeface="Comic Sans MS"/>
                <a:cs typeface="Comic Sans MS"/>
              </a:rPr>
              <a:t>Last lesson</a:t>
            </a:r>
            <a:r>
              <a:rPr sz="802" b="1" i="1" spc="-20" dirty="0">
                <a:latin typeface="Comic Sans MS"/>
                <a:cs typeface="Comic Sans MS"/>
              </a:rPr>
              <a:t> </a:t>
            </a:r>
            <a:r>
              <a:rPr sz="770" spc="-3" dirty="0">
                <a:latin typeface="Comic Sans MS"/>
                <a:cs typeface="Comic Sans MS"/>
              </a:rPr>
              <a:t>you were asked </a:t>
            </a:r>
            <a:r>
              <a:rPr sz="770" dirty="0">
                <a:latin typeface="Comic Sans MS"/>
                <a:cs typeface="Comic Sans MS"/>
              </a:rPr>
              <a:t>to </a:t>
            </a:r>
            <a:r>
              <a:rPr sz="770" spc="-3" dirty="0">
                <a:latin typeface="Comic Sans MS"/>
                <a:cs typeface="Comic Sans MS"/>
              </a:rPr>
              <a:t>explain what would happen to water landing on the six surface  types shown</a:t>
            </a:r>
            <a:r>
              <a:rPr sz="770" spc="3" dirty="0">
                <a:latin typeface="Comic Sans MS"/>
                <a:cs typeface="Comic Sans MS"/>
              </a:rPr>
              <a:t> </a:t>
            </a:r>
            <a:r>
              <a:rPr sz="770" spc="-3" dirty="0">
                <a:latin typeface="Comic Sans MS"/>
                <a:cs typeface="Comic Sans MS"/>
              </a:rPr>
              <a:t>above.</a:t>
            </a:r>
            <a:endParaRPr sz="770">
              <a:latin typeface="Comic Sans MS"/>
              <a:cs typeface="Comic Sans MS"/>
            </a:endParaRPr>
          </a:p>
        </p:txBody>
      </p:sp>
      <p:sp>
        <p:nvSpPr>
          <p:cNvPr id="15" name="object 7">
            <a:extLst>
              <a:ext uri="{FF2B5EF4-FFF2-40B4-BE49-F238E27FC236}">
                <a16:creationId xmlns:a16="http://schemas.microsoft.com/office/drawing/2014/main" id="{CA8EC7BA-0B94-4541-8C38-707EFA2BBDA4}"/>
              </a:ext>
            </a:extLst>
          </p:cNvPr>
          <p:cNvSpPr txBox="1"/>
          <p:nvPr/>
        </p:nvSpPr>
        <p:spPr>
          <a:xfrm>
            <a:off x="3937295" y="4194208"/>
            <a:ext cx="4219055" cy="1779030"/>
          </a:xfrm>
          <a:prstGeom prst="rect">
            <a:avLst/>
          </a:prstGeom>
        </p:spPr>
        <p:txBody>
          <a:bodyPr vert="horz" wrap="square" lIns="0" tIns="8145" rIns="0" bIns="0" rtlCol="0">
            <a:spAutoFit/>
          </a:bodyPr>
          <a:lstStyle/>
          <a:p>
            <a:pPr marL="8145">
              <a:spcBef>
                <a:spcPts val="65"/>
              </a:spcBef>
            </a:pPr>
            <a:r>
              <a:rPr sz="770" b="1" u="sng" spc="-3" dirty="0">
                <a:uFill>
                  <a:solidFill>
                    <a:srgbClr val="000000"/>
                  </a:solidFill>
                </a:uFill>
                <a:latin typeface="Comic Sans MS"/>
                <a:cs typeface="Comic Sans MS"/>
              </a:rPr>
              <a:t>FLOODING KEYWORDS</a:t>
            </a:r>
            <a:endParaRPr sz="770">
              <a:latin typeface="Comic Sans MS"/>
              <a:cs typeface="Comic Sans MS"/>
            </a:endParaRPr>
          </a:p>
          <a:p>
            <a:pPr marL="300952" marR="98145" indent="-146607">
              <a:lnSpc>
                <a:spcPct val="125000"/>
              </a:lnSpc>
              <a:spcBef>
                <a:spcPts val="520"/>
              </a:spcBef>
              <a:buFont typeface="Arial"/>
              <a:buChar char="•"/>
              <a:tabLst>
                <a:tab pos="300952" algn="l"/>
                <a:tab pos="301358" algn="l"/>
              </a:tabLst>
            </a:pPr>
            <a:r>
              <a:rPr sz="770" b="1" spc="-3" dirty="0">
                <a:latin typeface="Comic Sans MS"/>
                <a:cs typeface="Comic Sans MS"/>
              </a:rPr>
              <a:t>Saturated </a:t>
            </a:r>
            <a:r>
              <a:rPr sz="770" b="1" dirty="0">
                <a:latin typeface="Comic Sans MS"/>
                <a:cs typeface="Comic Sans MS"/>
              </a:rPr>
              <a:t>– </a:t>
            </a:r>
            <a:r>
              <a:rPr sz="770" spc="-3" dirty="0">
                <a:latin typeface="Comic Sans MS"/>
                <a:cs typeface="Comic Sans MS"/>
              </a:rPr>
              <a:t>When something </a:t>
            </a:r>
            <a:r>
              <a:rPr sz="770" dirty="0">
                <a:latin typeface="Comic Sans MS"/>
                <a:cs typeface="Comic Sans MS"/>
              </a:rPr>
              <a:t>is </a:t>
            </a:r>
            <a:r>
              <a:rPr sz="770" spc="-3" dirty="0">
                <a:latin typeface="Comic Sans MS"/>
                <a:cs typeface="Comic Sans MS"/>
              </a:rPr>
              <a:t>completely full of water so that </a:t>
            </a:r>
            <a:r>
              <a:rPr sz="770" dirty="0">
                <a:latin typeface="Comic Sans MS"/>
                <a:cs typeface="Comic Sans MS"/>
              </a:rPr>
              <a:t>no </a:t>
            </a:r>
            <a:r>
              <a:rPr sz="770" spc="-3" dirty="0">
                <a:latin typeface="Comic Sans MS"/>
                <a:cs typeface="Comic Sans MS"/>
              </a:rPr>
              <a:t>additional liquid  can be</a:t>
            </a:r>
            <a:r>
              <a:rPr sz="770" dirty="0">
                <a:latin typeface="Comic Sans MS"/>
                <a:cs typeface="Comic Sans MS"/>
              </a:rPr>
              <a:t> </a:t>
            </a:r>
            <a:r>
              <a:rPr sz="770" spc="-3" dirty="0">
                <a:latin typeface="Comic Sans MS"/>
                <a:cs typeface="Comic Sans MS"/>
              </a:rPr>
              <a:t>absorbed.</a:t>
            </a:r>
            <a:endParaRPr sz="770">
              <a:latin typeface="Comic Sans MS"/>
              <a:cs typeface="Comic Sans MS"/>
            </a:endParaRPr>
          </a:p>
          <a:p>
            <a:pPr marL="300952" marR="107512" indent="-146607">
              <a:lnSpc>
                <a:spcPct val="125000"/>
              </a:lnSpc>
              <a:spcBef>
                <a:spcPts val="520"/>
              </a:spcBef>
              <a:buFont typeface="Arial"/>
              <a:buChar char="•"/>
              <a:tabLst>
                <a:tab pos="300952" algn="l"/>
                <a:tab pos="301358" algn="l"/>
              </a:tabLst>
            </a:pPr>
            <a:r>
              <a:rPr sz="770" b="1" spc="-3" dirty="0">
                <a:latin typeface="Comic Sans MS"/>
                <a:cs typeface="Comic Sans MS"/>
              </a:rPr>
              <a:t>Interception </a:t>
            </a:r>
            <a:r>
              <a:rPr sz="770" b="1" dirty="0">
                <a:latin typeface="Comic Sans MS"/>
                <a:cs typeface="Comic Sans MS"/>
              </a:rPr>
              <a:t>– </a:t>
            </a:r>
            <a:r>
              <a:rPr sz="770" spc="-3" dirty="0">
                <a:latin typeface="Comic Sans MS"/>
                <a:cs typeface="Comic Sans MS"/>
              </a:rPr>
              <a:t>The act of stopping something reaching its destination (in this case,  trees stop the water hitting the</a:t>
            </a:r>
            <a:r>
              <a:rPr sz="770" dirty="0">
                <a:latin typeface="Comic Sans MS"/>
                <a:cs typeface="Comic Sans MS"/>
              </a:rPr>
              <a:t> </a:t>
            </a:r>
            <a:r>
              <a:rPr sz="770" spc="-3" dirty="0">
                <a:latin typeface="Comic Sans MS"/>
                <a:cs typeface="Comic Sans MS"/>
              </a:rPr>
              <a:t>ground).</a:t>
            </a:r>
            <a:endParaRPr sz="770">
              <a:latin typeface="Comic Sans MS"/>
              <a:cs typeface="Comic Sans MS"/>
            </a:endParaRPr>
          </a:p>
          <a:p>
            <a:pPr marL="300952" marR="3258" indent="-146607">
              <a:lnSpc>
                <a:spcPct val="125000"/>
              </a:lnSpc>
              <a:spcBef>
                <a:spcPts val="520"/>
              </a:spcBef>
              <a:buFont typeface="Arial"/>
              <a:buChar char="•"/>
              <a:tabLst>
                <a:tab pos="300952" algn="l"/>
                <a:tab pos="301358" algn="l"/>
              </a:tabLst>
            </a:pPr>
            <a:r>
              <a:rPr sz="770" b="1" spc="-3" dirty="0">
                <a:latin typeface="Comic Sans MS"/>
                <a:cs typeface="Comic Sans MS"/>
              </a:rPr>
              <a:t>Impermeable </a:t>
            </a:r>
            <a:r>
              <a:rPr sz="770" b="1" dirty="0">
                <a:latin typeface="Comic Sans MS"/>
                <a:cs typeface="Comic Sans MS"/>
              </a:rPr>
              <a:t>– </a:t>
            </a:r>
            <a:r>
              <a:rPr sz="770" dirty="0">
                <a:latin typeface="Comic Sans MS"/>
                <a:cs typeface="Comic Sans MS"/>
              </a:rPr>
              <a:t>A </a:t>
            </a:r>
            <a:r>
              <a:rPr sz="770" spc="-3" dirty="0">
                <a:latin typeface="Comic Sans MS"/>
                <a:cs typeface="Comic Sans MS"/>
              </a:rPr>
              <a:t>substance that will not allow liquid </a:t>
            </a:r>
            <a:r>
              <a:rPr sz="770" dirty="0">
                <a:latin typeface="Comic Sans MS"/>
                <a:cs typeface="Comic Sans MS"/>
              </a:rPr>
              <a:t>to </a:t>
            </a:r>
            <a:r>
              <a:rPr sz="770" spc="-3" dirty="0">
                <a:latin typeface="Comic Sans MS"/>
                <a:cs typeface="Comic Sans MS"/>
              </a:rPr>
              <a:t>pass through it or absorb into  it.</a:t>
            </a:r>
            <a:endParaRPr sz="770">
              <a:latin typeface="Comic Sans MS"/>
              <a:cs typeface="Comic Sans MS"/>
            </a:endParaRPr>
          </a:p>
          <a:p>
            <a:pPr marL="301358" indent="-146607">
              <a:spcBef>
                <a:spcPts val="750"/>
              </a:spcBef>
              <a:buFont typeface="Arial"/>
              <a:buChar char="•"/>
              <a:tabLst>
                <a:tab pos="300952" algn="l"/>
                <a:tab pos="301358" algn="l"/>
              </a:tabLst>
            </a:pPr>
            <a:r>
              <a:rPr sz="770" b="1" spc="-3" dirty="0">
                <a:latin typeface="Comic Sans MS"/>
                <a:cs typeface="Comic Sans MS"/>
              </a:rPr>
              <a:t>Permeable </a:t>
            </a:r>
            <a:r>
              <a:rPr sz="770" b="1" dirty="0">
                <a:latin typeface="Comic Sans MS"/>
                <a:cs typeface="Comic Sans MS"/>
              </a:rPr>
              <a:t>- </a:t>
            </a:r>
            <a:r>
              <a:rPr sz="770" dirty="0">
                <a:latin typeface="Comic Sans MS"/>
                <a:cs typeface="Comic Sans MS"/>
              </a:rPr>
              <a:t>A </a:t>
            </a:r>
            <a:r>
              <a:rPr sz="770" spc="-3" dirty="0">
                <a:latin typeface="Comic Sans MS"/>
                <a:cs typeface="Comic Sans MS"/>
              </a:rPr>
              <a:t>substance that will allow liquid to pass through </a:t>
            </a:r>
            <a:r>
              <a:rPr sz="770" dirty="0">
                <a:latin typeface="Comic Sans MS"/>
                <a:cs typeface="Comic Sans MS"/>
              </a:rPr>
              <a:t>it </a:t>
            </a:r>
            <a:r>
              <a:rPr sz="770" spc="-7" dirty="0">
                <a:latin typeface="Comic Sans MS"/>
                <a:cs typeface="Comic Sans MS"/>
              </a:rPr>
              <a:t>or </a:t>
            </a:r>
            <a:r>
              <a:rPr sz="770" spc="-3" dirty="0">
                <a:latin typeface="Comic Sans MS"/>
                <a:cs typeface="Comic Sans MS"/>
              </a:rPr>
              <a:t>absorb into</a:t>
            </a:r>
            <a:r>
              <a:rPr sz="770" spc="51" dirty="0">
                <a:latin typeface="Comic Sans MS"/>
                <a:cs typeface="Comic Sans MS"/>
              </a:rPr>
              <a:t> </a:t>
            </a:r>
            <a:r>
              <a:rPr sz="770" spc="-3" dirty="0">
                <a:latin typeface="Comic Sans MS"/>
                <a:cs typeface="Comic Sans MS"/>
              </a:rPr>
              <a:t>it.</a:t>
            </a:r>
            <a:endParaRPr sz="770">
              <a:latin typeface="Comic Sans MS"/>
              <a:cs typeface="Comic Sans MS"/>
            </a:endParaRPr>
          </a:p>
          <a:p>
            <a:pPr marL="300952" marR="77783" indent="-146607">
              <a:lnSpc>
                <a:spcPct val="125699"/>
              </a:lnSpc>
              <a:spcBef>
                <a:spcPts val="507"/>
              </a:spcBef>
              <a:buFont typeface="Arial"/>
              <a:buChar char="•"/>
              <a:tabLst>
                <a:tab pos="300952" algn="l"/>
                <a:tab pos="301358" algn="l"/>
              </a:tabLst>
            </a:pPr>
            <a:r>
              <a:rPr sz="770" b="1" spc="-3" dirty="0">
                <a:latin typeface="Comic Sans MS"/>
                <a:cs typeface="Comic Sans MS"/>
              </a:rPr>
              <a:t>Surface Runoff </a:t>
            </a:r>
            <a:r>
              <a:rPr sz="770" b="1" dirty="0">
                <a:latin typeface="Comic Sans MS"/>
                <a:cs typeface="Comic Sans MS"/>
              </a:rPr>
              <a:t>– </a:t>
            </a:r>
            <a:r>
              <a:rPr sz="770" spc="-3" dirty="0">
                <a:latin typeface="Comic Sans MS"/>
                <a:cs typeface="Comic Sans MS"/>
              </a:rPr>
              <a:t>The movement of water over the surface of the land. This can be  fast </a:t>
            </a:r>
            <a:r>
              <a:rPr sz="770" spc="-7" dirty="0">
                <a:latin typeface="Comic Sans MS"/>
                <a:cs typeface="Comic Sans MS"/>
              </a:rPr>
              <a:t>or</a:t>
            </a:r>
            <a:r>
              <a:rPr sz="770" spc="7" dirty="0">
                <a:latin typeface="Comic Sans MS"/>
                <a:cs typeface="Comic Sans MS"/>
              </a:rPr>
              <a:t> </a:t>
            </a:r>
            <a:r>
              <a:rPr sz="770" spc="-3" dirty="0">
                <a:latin typeface="Comic Sans MS"/>
                <a:cs typeface="Comic Sans MS"/>
              </a:rPr>
              <a:t>slow.</a:t>
            </a:r>
            <a:endParaRPr sz="770">
              <a:latin typeface="Comic Sans MS"/>
              <a:cs typeface="Comic Sans MS"/>
            </a:endParaRPr>
          </a:p>
        </p:txBody>
      </p:sp>
      <p:sp>
        <p:nvSpPr>
          <p:cNvPr id="16" name="object 8">
            <a:extLst>
              <a:ext uri="{FF2B5EF4-FFF2-40B4-BE49-F238E27FC236}">
                <a16:creationId xmlns:a16="http://schemas.microsoft.com/office/drawing/2014/main" id="{87E7C9C3-B30F-45C8-822F-7A9B8B915B4E}"/>
              </a:ext>
            </a:extLst>
          </p:cNvPr>
          <p:cNvSpPr/>
          <p:nvPr/>
        </p:nvSpPr>
        <p:spPr>
          <a:xfrm>
            <a:off x="4095714" y="2434096"/>
            <a:ext cx="642224" cy="547337"/>
          </a:xfrm>
          <a:custGeom>
            <a:avLst/>
            <a:gdLst/>
            <a:ahLst/>
            <a:cxnLst/>
            <a:rect l="l" t="t" r="r" b="b"/>
            <a:pathLst>
              <a:path w="1001394" h="853439">
                <a:moveTo>
                  <a:pt x="1001395" y="0"/>
                </a:moveTo>
                <a:lnTo>
                  <a:pt x="0" y="0"/>
                </a:lnTo>
                <a:lnTo>
                  <a:pt x="0" y="853439"/>
                </a:lnTo>
                <a:lnTo>
                  <a:pt x="1001395" y="853439"/>
                </a:lnTo>
                <a:close/>
              </a:path>
            </a:pathLst>
          </a:custGeom>
          <a:solidFill>
            <a:srgbClr val="A5A5A5"/>
          </a:solidFill>
        </p:spPr>
        <p:txBody>
          <a:bodyPr wrap="square" lIns="0" tIns="0" rIns="0" bIns="0" rtlCol="0"/>
          <a:lstStyle/>
          <a:p>
            <a:endParaRPr sz="1154"/>
          </a:p>
        </p:txBody>
      </p:sp>
      <p:sp>
        <p:nvSpPr>
          <p:cNvPr id="17" name="object 9">
            <a:extLst>
              <a:ext uri="{FF2B5EF4-FFF2-40B4-BE49-F238E27FC236}">
                <a16:creationId xmlns:a16="http://schemas.microsoft.com/office/drawing/2014/main" id="{EE7C72C7-DDAA-4762-9144-88A5320A26BB}"/>
              </a:ext>
            </a:extLst>
          </p:cNvPr>
          <p:cNvSpPr/>
          <p:nvPr/>
        </p:nvSpPr>
        <p:spPr>
          <a:xfrm>
            <a:off x="4095714" y="2434096"/>
            <a:ext cx="642224" cy="547337"/>
          </a:xfrm>
          <a:custGeom>
            <a:avLst/>
            <a:gdLst/>
            <a:ahLst/>
            <a:cxnLst/>
            <a:rect l="l" t="t" r="r" b="b"/>
            <a:pathLst>
              <a:path w="1001394" h="853439">
                <a:moveTo>
                  <a:pt x="501015" y="853439"/>
                </a:moveTo>
                <a:lnTo>
                  <a:pt x="0" y="853439"/>
                </a:lnTo>
                <a:lnTo>
                  <a:pt x="0" y="0"/>
                </a:lnTo>
                <a:lnTo>
                  <a:pt x="1001395" y="0"/>
                </a:lnTo>
                <a:lnTo>
                  <a:pt x="1001395" y="853439"/>
                </a:lnTo>
                <a:lnTo>
                  <a:pt x="501015" y="853439"/>
                </a:lnTo>
                <a:close/>
              </a:path>
            </a:pathLst>
          </a:custGeom>
          <a:ln w="12700">
            <a:solidFill>
              <a:srgbClr val="001F5F"/>
            </a:solidFill>
          </a:ln>
        </p:spPr>
        <p:txBody>
          <a:bodyPr wrap="square" lIns="0" tIns="0" rIns="0" bIns="0" rtlCol="0"/>
          <a:lstStyle/>
          <a:p>
            <a:endParaRPr sz="1154"/>
          </a:p>
        </p:txBody>
      </p:sp>
      <p:sp>
        <p:nvSpPr>
          <p:cNvPr id="18" name="object 10">
            <a:extLst>
              <a:ext uri="{FF2B5EF4-FFF2-40B4-BE49-F238E27FC236}">
                <a16:creationId xmlns:a16="http://schemas.microsoft.com/office/drawing/2014/main" id="{3214A808-09F1-48BE-B761-03BE10054340}"/>
              </a:ext>
            </a:extLst>
          </p:cNvPr>
          <p:cNvSpPr/>
          <p:nvPr/>
        </p:nvSpPr>
        <p:spPr>
          <a:xfrm>
            <a:off x="4774997" y="2426766"/>
            <a:ext cx="656072" cy="548151"/>
          </a:xfrm>
          <a:prstGeom prst="rect">
            <a:avLst/>
          </a:prstGeom>
          <a:blipFill>
            <a:blip r:embed="rId4" cstate="print"/>
            <a:stretch>
              <a:fillRect/>
            </a:stretch>
          </a:blipFill>
        </p:spPr>
        <p:txBody>
          <a:bodyPr wrap="square" lIns="0" tIns="0" rIns="0" bIns="0" rtlCol="0"/>
          <a:lstStyle/>
          <a:p>
            <a:endParaRPr sz="1154"/>
          </a:p>
        </p:txBody>
      </p:sp>
      <p:sp>
        <p:nvSpPr>
          <p:cNvPr id="19" name="object 11">
            <a:extLst>
              <a:ext uri="{FF2B5EF4-FFF2-40B4-BE49-F238E27FC236}">
                <a16:creationId xmlns:a16="http://schemas.microsoft.com/office/drawing/2014/main" id="{F305358C-023A-4985-9C2A-58ADBFCAA396}"/>
              </a:ext>
            </a:extLst>
          </p:cNvPr>
          <p:cNvSpPr/>
          <p:nvPr/>
        </p:nvSpPr>
        <p:spPr>
          <a:xfrm>
            <a:off x="4768890" y="2424323"/>
            <a:ext cx="668288" cy="0"/>
          </a:xfrm>
          <a:custGeom>
            <a:avLst/>
            <a:gdLst/>
            <a:ahLst/>
            <a:cxnLst/>
            <a:rect l="l" t="t" r="r" b="b"/>
            <a:pathLst>
              <a:path w="1042035">
                <a:moveTo>
                  <a:pt x="0" y="0"/>
                </a:moveTo>
                <a:lnTo>
                  <a:pt x="1042035" y="0"/>
                </a:lnTo>
              </a:path>
            </a:pathLst>
          </a:custGeom>
          <a:ln w="9525">
            <a:solidFill>
              <a:srgbClr val="000000"/>
            </a:solidFill>
          </a:ln>
        </p:spPr>
        <p:txBody>
          <a:bodyPr wrap="square" lIns="0" tIns="0" rIns="0" bIns="0" rtlCol="0"/>
          <a:lstStyle/>
          <a:p>
            <a:endParaRPr sz="1154"/>
          </a:p>
        </p:txBody>
      </p:sp>
      <p:sp>
        <p:nvSpPr>
          <p:cNvPr id="20" name="object 12">
            <a:extLst>
              <a:ext uri="{FF2B5EF4-FFF2-40B4-BE49-F238E27FC236}">
                <a16:creationId xmlns:a16="http://schemas.microsoft.com/office/drawing/2014/main" id="{470C23F4-DDF8-48AE-B968-1363561C4C84}"/>
              </a:ext>
            </a:extLst>
          </p:cNvPr>
          <p:cNvSpPr/>
          <p:nvPr/>
        </p:nvSpPr>
        <p:spPr>
          <a:xfrm>
            <a:off x="5434326" y="2421065"/>
            <a:ext cx="0" cy="559961"/>
          </a:xfrm>
          <a:custGeom>
            <a:avLst/>
            <a:gdLst/>
            <a:ahLst/>
            <a:cxnLst/>
            <a:rect l="l" t="t" r="r" b="b"/>
            <a:pathLst>
              <a:path h="873125">
                <a:moveTo>
                  <a:pt x="0" y="0"/>
                </a:moveTo>
                <a:lnTo>
                  <a:pt x="0" y="873125"/>
                </a:lnTo>
              </a:path>
            </a:pathLst>
          </a:custGeom>
          <a:ln w="9525">
            <a:solidFill>
              <a:srgbClr val="000000"/>
            </a:solidFill>
          </a:ln>
        </p:spPr>
        <p:txBody>
          <a:bodyPr wrap="square" lIns="0" tIns="0" rIns="0" bIns="0" rtlCol="0"/>
          <a:lstStyle/>
          <a:p>
            <a:endParaRPr sz="1154"/>
          </a:p>
        </p:txBody>
      </p:sp>
      <p:sp>
        <p:nvSpPr>
          <p:cNvPr id="21" name="object 13">
            <a:extLst>
              <a:ext uri="{FF2B5EF4-FFF2-40B4-BE49-F238E27FC236}">
                <a16:creationId xmlns:a16="http://schemas.microsoft.com/office/drawing/2014/main" id="{D41D53DB-735E-4573-A16E-B257D8FBFCE0}"/>
              </a:ext>
            </a:extLst>
          </p:cNvPr>
          <p:cNvSpPr/>
          <p:nvPr/>
        </p:nvSpPr>
        <p:spPr>
          <a:xfrm>
            <a:off x="4768890" y="2978175"/>
            <a:ext cx="668288" cy="0"/>
          </a:xfrm>
          <a:custGeom>
            <a:avLst/>
            <a:gdLst/>
            <a:ahLst/>
            <a:cxnLst/>
            <a:rect l="l" t="t" r="r" b="b"/>
            <a:pathLst>
              <a:path w="1042035">
                <a:moveTo>
                  <a:pt x="1042035" y="0"/>
                </a:moveTo>
                <a:lnTo>
                  <a:pt x="0" y="0"/>
                </a:lnTo>
              </a:path>
            </a:pathLst>
          </a:custGeom>
          <a:ln w="9525">
            <a:solidFill>
              <a:srgbClr val="000000"/>
            </a:solidFill>
          </a:ln>
        </p:spPr>
        <p:txBody>
          <a:bodyPr wrap="square" lIns="0" tIns="0" rIns="0" bIns="0" rtlCol="0"/>
          <a:lstStyle/>
          <a:p>
            <a:endParaRPr sz="1154"/>
          </a:p>
        </p:txBody>
      </p:sp>
      <p:sp>
        <p:nvSpPr>
          <p:cNvPr id="22" name="object 14">
            <a:extLst>
              <a:ext uri="{FF2B5EF4-FFF2-40B4-BE49-F238E27FC236}">
                <a16:creationId xmlns:a16="http://schemas.microsoft.com/office/drawing/2014/main" id="{B125E34C-313F-4BD9-A9DB-10DF49B889A6}"/>
              </a:ext>
            </a:extLst>
          </p:cNvPr>
          <p:cNvSpPr/>
          <p:nvPr/>
        </p:nvSpPr>
        <p:spPr>
          <a:xfrm>
            <a:off x="4772147" y="2421065"/>
            <a:ext cx="0" cy="559961"/>
          </a:xfrm>
          <a:custGeom>
            <a:avLst/>
            <a:gdLst/>
            <a:ahLst/>
            <a:cxnLst/>
            <a:rect l="l" t="t" r="r" b="b"/>
            <a:pathLst>
              <a:path h="873125">
                <a:moveTo>
                  <a:pt x="0" y="873125"/>
                </a:moveTo>
                <a:lnTo>
                  <a:pt x="0" y="0"/>
                </a:lnTo>
              </a:path>
            </a:pathLst>
          </a:custGeom>
          <a:ln w="9525">
            <a:solidFill>
              <a:srgbClr val="000000"/>
            </a:solidFill>
          </a:ln>
        </p:spPr>
        <p:txBody>
          <a:bodyPr wrap="square" lIns="0" tIns="0" rIns="0" bIns="0" rtlCol="0"/>
          <a:lstStyle/>
          <a:p>
            <a:endParaRPr sz="1154"/>
          </a:p>
        </p:txBody>
      </p:sp>
      <p:sp>
        <p:nvSpPr>
          <p:cNvPr id="23" name="object 15">
            <a:extLst>
              <a:ext uri="{FF2B5EF4-FFF2-40B4-BE49-F238E27FC236}">
                <a16:creationId xmlns:a16="http://schemas.microsoft.com/office/drawing/2014/main" id="{43DA680F-3287-4222-BC92-552443FD92C9}"/>
              </a:ext>
            </a:extLst>
          </p:cNvPr>
          <p:cNvSpPr/>
          <p:nvPr/>
        </p:nvSpPr>
        <p:spPr>
          <a:xfrm>
            <a:off x="5474238" y="2432476"/>
            <a:ext cx="588061" cy="549772"/>
          </a:xfrm>
          <a:prstGeom prst="rect">
            <a:avLst/>
          </a:prstGeom>
          <a:blipFill>
            <a:blip r:embed="rId5" cstate="print"/>
            <a:stretch>
              <a:fillRect/>
            </a:stretch>
          </a:blipFill>
        </p:spPr>
        <p:txBody>
          <a:bodyPr wrap="square" lIns="0" tIns="0" rIns="0" bIns="0" rtlCol="0"/>
          <a:lstStyle/>
          <a:p>
            <a:endParaRPr sz="1154"/>
          </a:p>
        </p:txBody>
      </p:sp>
      <p:sp>
        <p:nvSpPr>
          <p:cNvPr id="24" name="object 16">
            <a:extLst>
              <a:ext uri="{FF2B5EF4-FFF2-40B4-BE49-F238E27FC236}">
                <a16:creationId xmlns:a16="http://schemas.microsoft.com/office/drawing/2014/main" id="{FDD459AE-F327-409E-A618-F5B07F1C52DC}"/>
              </a:ext>
            </a:extLst>
          </p:cNvPr>
          <p:cNvSpPr/>
          <p:nvPr/>
        </p:nvSpPr>
        <p:spPr>
          <a:xfrm>
            <a:off x="5468536" y="2430024"/>
            <a:ext cx="599872" cy="0"/>
          </a:xfrm>
          <a:custGeom>
            <a:avLst/>
            <a:gdLst/>
            <a:ahLst/>
            <a:cxnLst/>
            <a:rect l="l" t="t" r="r" b="b"/>
            <a:pathLst>
              <a:path w="935354">
                <a:moveTo>
                  <a:pt x="0" y="0"/>
                </a:moveTo>
                <a:lnTo>
                  <a:pt x="935355" y="0"/>
                </a:lnTo>
              </a:path>
            </a:pathLst>
          </a:custGeom>
          <a:ln w="9525">
            <a:solidFill>
              <a:srgbClr val="000000"/>
            </a:solidFill>
          </a:ln>
        </p:spPr>
        <p:txBody>
          <a:bodyPr wrap="square" lIns="0" tIns="0" rIns="0" bIns="0" rtlCol="0"/>
          <a:lstStyle/>
          <a:p>
            <a:endParaRPr sz="1154"/>
          </a:p>
        </p:txBody>
      </p:sp>
      <p:sp>
        <p:nvSpPr>
          <p:cNvPr id="25" name="object 17">
            <a:extLst>
              <a:ext uri="{FF2B5EF4-FFF2-40B4-BE49-F238E27FC236}">
                <a16:creationId xmlns:a16="http://schemas.microsoft.com/office/drawing/2014/main" id="{D1FD2055-7DC5-49D7-8FF8-773A5394FA42}"/>
              </a:ext>
            </a:extLst>
          </p:cNvPr>
          <p:cNvSpPr/>
          <p:nvPr/>
        </p:nvSpPr>
        <p:spPr>
          <a:xfrm>
            <a:off x="6065555" y="2426767"/>
            <a:ext cx="0" cy="561590"/>
          </a:xfrm>
          <a:custGeom>
            <a:avLst/>
            <a:gdLst/>
            <a:ahLst/>
            <a:cxnLst/>
            <a:rect l="l" t="t" r="r" b="b"/>
            <a:pathLst>
              <a:path h="875664">
                <a:moveTo>
                  <a:pt x="0" y="0"/>
                </a:moveTo>
                <a:lnTo>
                  <a:pt x="0" y="875665"/>
                </a:lnTo>
              </a:path>
            </a:pathLst>
          </a:custGeom>
          <a:ln w="9525">
            <a:solidFill>
              <a:srgbClr val="000000"/>
            </a:solidFill>
          </a:ln>
        </p:spPr>
        <p:txBody>
          <a:bodyPr wrap="square" lIns="0" tIns="0" rIns="0" bIns="0" rtlCol="0"/>
          <a:lstStyle/>
          <a:p>
            <a:endParaRPr sz="1154"/>
          </a:p>
        </p:txBody>
      </p:sp>
      <p:sp>
        <p:nvSpPr>
          <p:cNvPr id="26" name="object 18">
            <a:extLst>
              <a:ext uri="{FF2B5EF4-FFF2-40B4-BE49-F238E27FC236}">
                <a16:creationId xmlns:a16="http://schemas.microsoft.com/office/drawing/2014/main" id="{FF9D97D2-D3B1-49E4-AB51-CF01DAD3B8D3}"/>
              </a:ext>
            </a:extLst>
          </p:cNvPr>
          <p:cNvSpPr/>
          <p:nvPr/>
        </p:nvSpPr>
        <p:spPr>
          <a:xfrm>
            <a:off x="5468536" y="2985506"/>
            <a:ext cx="599872" cy="0"/>
          </a:xfrm>
          <a:custGeom>
            <a:avLst/>
            <a:gdLst/>
            <a:ahLst/>
            <a:cxnLst/>
            <a:rect l="l" t="t" r="r" b="b"/>
            <a:pathLst>
              <a:path w="935354">
                <a:moveTo>
                  <a:pt x="935355" y="0"/>
                </a:moveTo>
                <a:lnTo>
                  <a:pt x="0" y="0"/>
                </a:lnTo>
              </a:path>
            </a:pathLst>
          </a:custGeom>
          <a:ln w="9525">
            <a:solidFill>
              <a:srgbClr val="000000"/>
            </a:solidFill>
          </a:ln>
        </p:spPr>
        <p:txBody>
          <a:bodyPr wrap="square" lIns="0" tIns="0" rIns="0" bIns="0" rtlCol="0"/>
          <a:lstStyle/>
          <a:p>
            <a:endParaRPr sz="1154"/>
          </a:p>
        </p:txBody>
      </p:sp>
      <p:sp>
        <p:nvSpPr>
          <p:cNvPr id="27" name="object 19">
            <a:extLst>
              <a:ext uri="{FF2B5EF4-FFF2-40B4-BE49-F238E27FC236}">
                <a16:creationId xmlns:a16="http://schemas.microsoft.com/office/drawing/2014/main" id="{A04BB488-C2F9-45D5-AEA9-723C30BB94A9}"/>
              </a:ext>
            </a:extLst>
          </p:cNvPr>
          <p:cNvSpPr/>
          <p:nvPr/>
        </p:nvSpPr>
        <p:spPr>
          <a:xfrm>
            <a:off x="5471794" y="2426767"/>
            <a:ext cx="0" cy="561590"/>
          </a:xfrm>
          <a:custGeom>
            <a:avLst/>
            <a:gdLst/>
            <a:ahLst/>
            <a:cxnLst/>
            <a:rect l="l" t="t" r="r" b="b"/>
            <a:pathLst>
              <a:path h="875664">
                <a:moveTo>
                  <a:pt x="0" y="875665"/>
                </a:moveTo>
                <a:lnTo>
                  <a:pt x="0" y="0"/>
                </a:lnTo>
              </a:path>
            </a:pathLst>
          </a:custGeom>
          <a:ln w="9525">
            <a:solidFill>
              <a:srgbClr val="000000"/>
            </a:solidFill>
          </a:ln>
        </p:spPr>
        <p:txBody>
          <a:bodyPr wrap="square" lIns="0" tIns="0" rIns="0" bIns="0" rtlCol="0"/>
          <a:lstStyle/>
          <a:p>
            <a:endParaRPr sz="1154"/>
          </a:p>
        </p:txBody>
      </p:sp>
      <p:sp>
        <p:nvSpPr>
          <p:cNvPr id="28" name="object 20">
            <a:extLst>
              <a:ext uri="{FF2B5EF4-FFF2-40B4-BE49-F238E27FC236}">
                <a16:creationId xmlns:a16="http://schemas.microsoft.com/office/drawing/2014/main" id="{534C5889-AD9F-409F-B648-9CFC309DB3C5}"/>
              </a:ext>
            </a:extLst>
          </p:cNvPr>
          <p:cNvSpPr/>
          <p:nvPr/>
        </p:nvSpPr>
        <p:spPr>
          <a:xfrm>
            <a:off x="6113611" y="2440205"/>
            <a:ext cx="627971" cy="541229"/>
          </a:xfrm>
          <a:prstGeom prst="rect">
            <a:avLst/>
          </a:prstGeom>
          <a:blipFill>
            <a:blip r:embed="rId6" cstate="print"/>
            <a:stretch>
              <a:fillRect/>
            </a:stretch>
          </a:blipFill>
        </p:spPr>
        <p:txBody>
          <a:bodyPr wrap="square" lIns="0" tIns="0" rIns="0" bIns="0" rtlCol="0"/>
          <a:lstStyle/>
          <a:p>
            <a:endParaRPr sz="1154"/>
          </a:p>
        </p:txBody>
      </p:sp>
      <p:sp>
        <p:nvSpPr>
          <p:cNvPr id="29" name="object 21">
            <a:extLst>
              <a:ext uri="{FF2B5EF4-FFF2-40B4-BE49-F238E27FC236}">
                <a16:creationId xmlns:a16="http://schemas.microsoft.com/office/drawing/2014/main" id="{599452F3-BAF0-4A7C-B41C-7011F5C9F7EC}"/>
              </a:ext>
            </a:extLst>
          </p:cNvPr>
          <p:cNvSpPr/>
          <p:nvPr/>
        </p:nvSpPr>
        <p:spPr>
          <a:xfrm>
            <a:off x="6107910" y="2437354"/>
            <a:ext cx="639782" cy="0"/>
          </a:xfrm>
          <a:custGeom>
            <a:avLst/>
            <a:gdLst/>
            <a:ahLst/>
            <a:cxnLst/>
            <a:rect l="l" t="t" r="r" b="b"/>
            <a:pathLst>
              <a:path w="997585">
                <a:moveTo>
                  <a:pt x="0" y="0"/>
                </a:moveTo>
                <a:lnTo>
                  <a:pt x="997584" y="0"/>
                </a:lnTo>
              </a:path>
            </a:pathLst>
          </a:custGeom>
          <a:ln w="9525">
            <a:solidFill>
              <a:srgbClr val="000000"/>
            </a:solidFill>
          </a:ln>
        </p:spPr>
        <p:txBody>
          <a:bodyPr wrap="square" lIns="0" tIns="0" rIns="0" bIns="0" rtlCol="0"/>
          <a:lstStyle/>
          <a:p>
            <a:endParaRPr sz="1154"/>
          </a:p>
        </p:txBody>
      </p:sp>
      <p:sp>
        <p:nvSpPr>
          <p:cNvPr id="30" name="object 22">
            <a:extLst>
              <a:ext uri="{FF2B5EF4-FFF2-40B4-BE49-F238E27FC236}">
                <a16:creationId xmlns:a16="http://schemas.microsoft.com/office/drawing/2014/main" id="{BF947E31-61EF-423E-B0A3-968E8E24E95C}"/>
              </a:ext>
            </a:extLst>
          </p:cNvPr>
          <p:cNvSpPr/>
          <p:nvPr/>
        </p:nvSpPr>
        <p:spPr>
          <a:xfrm>
            <a:off x="6744839" y="2434097"/>
            <a:ext cx="0" cy="553445"/>
          </a:xfrm>
          <a:custGeom>
            <a:avLst/>
            <a:gdLst/>
            <a:ahLst/>
            <a:cxnLst/>
            <a:rect l="l" t="t" r="r" b="b"/>
            <a:pathLst>
              <a:path h="862964">
                <a:moveTo>
                  <a:pt x="0" y="0"/>
                </a:moveTo>
                <a:lnTo>
                  <a:pt x="0" y="862964"/>
                </a:lnTo>
              </a:path>
            </a:pathLst>
          </a:custGeom>
          <a:ln w="9525">
            <a:solidFill>
              <a:srgbClr val="000000"/>
            </a:solidFill>
          </a:ln>
        </p:spPr>
        <p:txBody>
          <a:bodyPr wrap="square" lIns="0" tIns="0" rIns="0" bIns="0" rtlCol="0"/>
          <a:lstStyle/>
          <a:p>
            <a:endParaRPr sz="1154"/>
          </a:p>
        </p:txBody>
      </p:sp>
      <p:sp>
        <p:nvSpPr>
          <p:cNvPr id="31" name="object 23">
            <a:extLst>
              <a:ext uri="{FF2B5EF4-FFF2-40B4-BE49-F238E27FC236}">
                <a16:creationId xmlns:a16="http://schemas.microsoft.com/office/drawing/2014/main" id="{3E169512-797C-4AB7-8F05-E2C9781D9953}"/>
              </a:ext>
            </a:extLst>
          </p:cNvPr>
          <p:cNvSpPr/>
          <p:nvPr/>
        </p:nvSpPr>
        <p:spPr>
          <a:xfrm>
            <a:off x="6107910" y="2984691"/>
            <a:ext cx="639782" cy="0"/>
          </a:xfrm>
          <a:custGeom>
            <a:avLst/>
            <a:gdLst/>
            <a:ahLst/>
            <a:cxnLst/>
            <a:rect l="l" t="t" r="r" b="b"/>
            <a:pathLst>
              <a:path w="997585">
                <a:moveTo>
                  <a:pt x="997584" y="0"/>
                </a:moveTo>
                <a:lnTo>
                  <a:pt x="0" y="0"/>
                </a:lnTo>
              </a:path>
            </a:pathLst>
          </a:custGeom>
          <a:ln w="9525">
            <a:solidFill>
              <a:srgbClr val="000000"/>
            </a:solidFill>
          </a:ln>
        </p:spPr>
        <p:txBody>
          <a:bodyPr wrap="square" lIns="0" tIns="0" rIns="0" bIns="0" rtlCol="0"/>
          <a:lstStyle/>
          <a:p>
            <a:endParaRPr sz="1154"/>
          </a:p>
        </p:txBody>
      </p:sp>
      <p:sp>
        <p:nvSpPr>
          <p:cNvPr id="32" name="object 24">
            <a:extLst>
              <a:ext uri="{FF2B5EF4-FFF2-40B4-BE49-F238E27FC236}">
                <a16:creationId xmlns:a16="http://schemas.microsoft.com/office/drawing/2014/main" id="{9F21B592-26A2-4CC8-BBC1-2F9AD6BA49F6}"/>
              </a:ext>
            </a:extLst>
          </p:cNvPr>
          <p:cNvSpPr/>
          <p:nvPr/>
        </p:nvSpPr>
        <p:spPr>
          <a:xfrm>
            <a:off x="6111167" y="2434097"/>
            <a:ext cx="0" cy="553445"/>
          </a:xfrm>
          <a:custGeom>
            <a:avLst/>
            <a:gdLst/>
            <a:ahLst/>
            <a:cxnLst/>
            <a:rect l="l" t="t" r="r" b="b"/>
            <a:pathLst>
              <a:path h="862964">
                <a:moveTo>
                  <a:pt x="0" y="862964"/>
                </a:moveTo>
                <a:lnTo>
                  <a:pt x="0" y="0"/>
                </a:lnTo>
              </a:path>
            </a:pathLst>
          </a:custGeom>
          <a:ln w="9525">
            <a:solidFill>
              <a:srgbClr val="000000"/>
            </a:solidFill>
          </a:ln>
        </p:spPr>
        <p:txBody>
          <a:bodyPr wrap="square" lIns="0" tIns="0" rIns="0" bIns="0" rtlCol="0"/>
          <a:lstStyle/>
          <a:p>
            <a:endParaRPr sz="1154"/>
          </a:p>
        </p:txBody>
      </p:sp>
      <p:sp>
        <p:nvSpPr>
          <p:cNvPr id="33" name="object 25">
            <a:extLst>
              <a:ext uri="{FF2B5EF4-FFF2-40B4-BE49-F238E27FC236}">
                <a16:creationId xmlns:a16="http://schemas.microsoft.com/office/drawing/2014/main" id="{DC4AA8CD-6B7C-4154-A350-155EA7268B0D}"/>
              </a:ext>
            </a:extLst>
          </p:cNvPr>
          <p:cNvSpPr/>
          <p:nvPr/>
        </p:nvSpPr>
        <p:spPr>
          <a:xfrm>
            <a:off x="7521863" y="2497477"/>
            <a:ext cx="574215" cy="485993"/>
          </a:xfrm>
          <a:prstGeom prst="rect">
            <a:avLst/>
          </a:prstGeom>
          <a:blipFill>
            <a:blip r:embed="rId7" cstate="print"/>
            <a:stretch>
              <a:fillRect/>
            </a:stretch>
          </a:blipFill>
        </p:spPr>
        <p:txBody>
          <a:bodyPr wrap="square" lIns="0" tIns="0" rIns="0" bIns="0" rtlCol="0"/>
          <a:lstStyle/>
          <a:p>
            <a:endParaRPr sz="1154"/>
          </a:p>
        </p:txBody>
      </p:sp>
      <p:sp>
        <p:nvSpPr>
          <p:cNvPr id="34" name="object 26">
            <a:extLst>
              <a:ext uri="{FF2B5EF4-FFF2-40B4-BE49-F238E27FC236}">
                <a16:creationId xmlns:a16="http://schemas.microsoft.com/office/drawing/2014/main" id="{36B3B4F3-1973-42FA-B710-1AFE7DAA89CF}"/>
              </a:ext>
            </a:extLst>
          </p:cNvPr>
          <p:cNvSpPr/>
          <p:nvPr/>
        </p:nvSpPr>
        <p:spPr>
          <a:xfrm>
            <a:off x="7516162" y="2439797"/>
            <a:ext cx="586025" cy="0"/>
          </a:xfrm>
          <a:custGeom>
            <a:avLst/>
            <a:gdLst/>
            <a:ahLst/>
            <a:cxnLst/>
            <a:rect l="l" t="t" r="r" b="b"/>
            <a:pathLst>
              <a:path w="913765">
                <a:moveTo>
                  <a:pt x="0" y="0"/>
                </a:moveTo>
                <a:lnTo>
                  <a:pt x="913765" y="0"/>
                </a:lnTo>
              </a:path>
            </a:pathLst>
          </a:custGeom>
          <a:ln w="9525">
            <a:solidFill>
              <a:srgbClr val="000000"/>
            </a:solidFill>
          </a:ln>
        </p:spPr>
        <p:txBody>
          <a:bodyPr wrap="square" lIns="0" tIns="0" rIns="0" bIns="0" rtlCol="0"/>
          <a:lstStyle/>
          <a:p>
            <a:endParaRPr sz="1154"/>
          </a:p>
        </p:txBody>
      </p:sp>
      <p:sp>
        <p:nvSpPr>
          <p:cNvPr id="35" name="object 27">
            <a:extLst>
              <a:ext uri="{FF2B5EF4-FFF2-40B4-BE49-F238E27FC236}">
                <a16:creationId xmlns:a16="http://schemas.microsoft.com/office/drawing/2014/main" id="{2B01BEE1-F5C8-4CB0-BE56-F63B60A86D9A}"/>
              </a:ext>
            </a:extLst>
          </p:cNvPr>
          <p:cNvSpPr/>
          <p:nvPr/>
        </p:nvSpPr>
        <p:spPr>
          <a:xfrm>
            <a:off x="8099336" y="2436541"/>
            <a:ext cx="0" cy="553445"/>
          </a:xfrm>
          <a:custGeom>
            <a:avLst/>
            <a:gdLst/>
            <a:ahLst/>
            <a:cxnLst/>
            <a:rect l="l" t="t" r="r" b="b"/>
            <a:pathLst>
              <a:path h="862964">
                <a:moveTo>
                  <a:pt x="0" y="0"/>
                </a:moveTo>
                <a:lnTo>
                  <a:pt x="0" y="862965"/>
                </a:lnTo>
              </a:path>
            </a:pathLst>
          </a:custGeom>
          <a:ln w="9525">
            <a:solidFill>
              <a:srgbClr val="000000"/>
            </a:solidFill>
          </a:ln>
        </p:spPr>
        <p:txBody>
          <a:bodyPr wrap="square" lIns="0" tIns="0" rIns="0" bIns="0" rtlCol="0"/>
          <a:lstStyle/>
          <a:p>
            <a:endParaRPr sz="1154"/>
          </a:p>
        </p:txBody>
      </p:sp>
      <p:sp>
        <p:nvSpPr>
          <p:cNvPr id="36" name="object 28">
            <a:extLst>
              <a:ext uri="{FF2B5EF4-FFF2-40B4-BE49-F238E27FC236}">
                <a16:creationId xmlns:a16="http://schemas.microsoft.com/office/drawing/2014/main" id="{22FE569E-2BEA-4DD9-AAC1-567C455A3268}"/>
              </a:ext>
            </a:extLst>
          </p:cNvPr>
          <p:cNvSpPr/>
          <p:nvPr/>
        </p:nvSpPr>
        <p:spPr>
          <a:xfrm>
            <a:off x="7516162" y="2987135"/>
            <a:ext cx="586025" cy="0"/>
          </a:xfrm>
          <a:custGeom>
            <a:avLst/>
            <a:gdLst/>
            <a:ahLst/>
            <a:cxnLst/>
            <a:rect l="l" t="t" r="r" b="b"/>
            <a:pathLst>
              <a:path w="913765">
                <a:moveTo>
                  <a:pt x="913765" y="0"/>
                </a:moveTo>
                <a:lnTo>
                  <a:pt x="0" y="0"/>
                </a:lnTo>
              </a:path>
            </a:pathLst>
          </a:custGeom>
          <a:ln w="9525">
            <a:solidFill>
              <a:srgbClr val="000000"/>
            </a:solidFill>
          </a:ln>
        </p:spPr>
        <p:txBody>
          <a:bodyPr wrap="square" lIns="0" tIns="0" rIns="0" bIns="0" rtlCol="0"/>
          <a:lstStyle/>
          <a:p>
            <a:endParaRPr sz="1154"/>
          </a:p>
        </p:txBody>
      </p:sp>
      <p:sp>
        <p:nvSpPr>
          <p:cNvPr id="37" name="object 29">
            <a:extLst>
              <a:ext uri="{FF2B5EF4-FFF2-40B4-BE49-F238E27FC236}">
                <a16:creationId xmlns:a16="http://schemas.microsoft.com/office/drawing/2014/main" id="{59A9F5A8-A267-4A6E-B7FF-5C040499C006}"/>
              </a:ext>
            </a:extLst>
          </p:cNvPr>
          <p:cNvSpPr/>
          <p:nvPr/>
        </p:nvSpPr>
        <p:spPr>
          <a:xfrm>
            <a:off x="7519419" y="2436541"/>
            <a:ext cx="0" cy="553445"/>
          </a:xfrm>
          <a:custGeom>
            <a:avLst/>
            <a:gdLst/>
            <a:ahLst/>
            <a:cxnLst/>
            <a:rect l="l" t="t" r="r" b="b"/>
            <a:pathLst>
              <a:path h="862964">
                <a:moveTo>
                  <a:pt x="0" y="862965"/>
                </a:moveTo>
                <a:lnTo>
                  <a:pt x="0" y="0"/>
                </a:lnTo>
              </a:path>
            </a:pathLst>
          </a:custGeom>
          <a:ln w="9525">
            <a:solidFill>
              <a:srgbClr val="000000"/>
            </a:solidFill>
          </a:ln>
        </p:spPr>
        <p:txBody>
          <a:bodyPr wrap="square" lIns="0" tIns="0" rIns="0" bIns="0" rtlCol="0"/>
          <a:lstStyle/>
          <a:p>
            <a:endParaRPr sz="1154"/>
          </a:p>
        </p:txBody>
      </p:sp>
      <p:sp>
        <p:nvSpPr>
          <p:cNvPr id="38" name="object 30">
            <a:extLst>
              <a:ext uri="{FF2B5EF4-FFF2-40B4-BE49-F238E27FC236}">
                <a16:creationId xmlns:a16="http://schemas.microsoft.com/office/drawing/2014/main" id="{AFDFC2F1-FE22-4C72-A21A-BB40247332EB}"/>
              </a:ext>
            </a:extLst>
          </p:cNvPr>
          <p:cNvSpPr/>
          <p:nvPr/>
        </p:nvSpPr>
        <p:spPr>
          <a:xfrm>
            <a:off x="6804705" y="2443462"/>
            <a:ext cx="666252" cy="541229"/>
          </a:xfrm>
          <a:prstGeom prst="rect">
            <a:avLst/>
          </a:prstGeom>
          <a:blipFill>
            <a:blip r:embed="rId8" cstate="print"/>
            <a:stretch>
              <a:fillRect/>
            </a:stretch>
          </a:blipFill>
        </p:spPr>
        <p:txBody>
          <a:bodyPr wrap="square" lIns="0" tIns="0" rIns="0" bIns="0" rtlCol="0"/>
          <a:lstStyle/>
          <a:p>
            <a:endParaRPr sz="1154"/>
          </a:p>
        </p:txBody>
      </p:sp>
      <p:sp>
        <p:nvSpPr>
          <p:cNvPr id="39" name="object 31">
            <a:extLst>
              <a:ext uri="{FF2B5EF4-FFF2-40B4-BE49-F238E27FC236}">
                <a16:creationId xmlns:a16="http://schemas.microsoft.com/office/drawing/2014/main" id="{AC43950D-B5BB-4E59-88B9-A5E24CD7C376}"/>
              </a:ext>
            </a:extLst>
          </p:cNvPr>
          <p:cNvSpPr/>
          <p:nvPr/>
        </p:nvSpPr>
        <p:spPr>
          <a:xfrm>
            <a:off x="6798597" y="2441426"/>
            <a:ext cx="678062" cy="0"/>
          </a:xfrm>
          <a:custGeom>
            <a:avLst/>
            <a:gdLst/>
            <a:ahLst/>
            <a:cxnLst/>
            <a:rect l="l" t="t" r="r" b="b"/>
            <a:pathLst>
              <a:path w="1057275">
                <a:moveTo>
                  <a:pt x="0" y="0"/>
                </a:moveTo>
                <a:lnTo>
                  <a:pt x="1057275" y="0"/>
                </a:lnTo>
              </a:path>
            </a:pathLst>
          </a:custGeom>
          <a:ln w="9525">
            <a:solidFill>
              <a:srgbClr val="000000"/>
            </a:solidFill>
          </a:ln>
        </p:spPr>
        <p:txBody>
          <a:bodyPr wrap="square" lIns="0" tIns="0" rIns="0" bIns="0" rtlCol="0"/>
          <a:lstStyle/>
          <a:p>
            <a:endParaRPr sz="1154"/>
          </a:p>
        </p:txBody>
      </p:sp>
      <p:sp>
        <p:nvSpPr>
          <p:cNvPr id="40" name="object 32">
            <a:extLst>
              <a:ext uri="{FF2B5EF4-FFF2-40B4-BE49-F238E27FC236}">
                <a16:creationId xmlns:a16="http://schemas.microsoft.com/office/drawing/2014/main" id="{FC63E3E7-4A75-45E1-9CC7-5EFCCEF04E27}"/>
              </a:ext>
            </a:extLst>
          </p:cNvPr>
          <p:cNvSpPr/>
          <p:nvPr/>
        </p:nvSpPr>
        <p:spPr>
          <a:xfrm>
            <a:off x="7473808" y="2438169"/>
            <a:ext cx="0" cy="552630"/>
          </a:xfrm>
          <a:custGeom>
            <a:avLst/>
            <a:gdLst/>
            <a:ahLst/>
            <a:cxnLst/>
            <a:rect l="l" t="t" r="r" b="b"/>
            <a:pathLst>
              <a:path h="861695">
                <a:moveTo>
                  <a:pt x="0" y="0"/>
                </a:moveTo>
                <a:lnTo>
                  <a:pt x="0" y="861694"/>
                </a:lnTo>
              </a:path>
            </a:pathLst>
          </a:custGeom>
          <a:ln w="9525">
            <a:solidFill>
              <a:srgbClr val="000000"/>
            </a:solidFill>
          </a:ln>
        </p:spPr>
        <p:txBody>
          <a:bodyPr wrap="square" lIns="0" tIns="0" rIns="0" bIns="0" rtlCol="0"/>
          <a:lstStyle/>
          <a:p>
            <a:endParaRPr sz="1154"/>
          </a:p>
        </p:txBody>
      </p:sp>
      <p:sp>
        <p:nvSpPr>
          <p:cNvPr id="41" name="object 33">
            <a:extLst>
              <a:ext uri="{FF2B5EF4-FFF2-40B4-BE49-F238E27FC236}">
                <a16:creationId xmlns:a16="http://schemas.microsoft.com/office/drawing/2014/main" id="{2E6C4DFA-9241-4924-9BC6-0D8EB56BF5C5}"/>
              </a:ext>
            </a:extLst>
          </p:cNvPr>
          <p:cNvSpPr/>
          <p:nvPr/>
        </p:nvSpPr>
        <p:spPr>
          <a:xfrm>
            <a:off x="6798597" y="2987949"/>
            <a:ext cx="678062" cy="0"/>
          </a:xfrm>
          <a:custGeom>
            <a:avLst/>
            <a:gdLst/>
            <a:ahLst/>
            <a:cxnLst/>
            <a:rect l="l" t="t" r="r" b="b"/>
            <a:pathLst>
              <a:path w="1057275">
                <a:moveTo>
                  <a:pt x="1057275" y="0"/>
                </a:moveTo>
                <a:lnTo>
                  <a:pt x="0" y="0"/>
                </a:lnTo>
              </a:path>
            </a:pathLst>
          </a:custGeom>
          <a:ln w="9525">
            <a:solidFill>
              <a:srgbClr val="000000"/>
            </a:solidFill>
          </a:ln>
        </p:spPr>
        <p:txBody>
          <a:bodyPr wrap="square" lIns="0" tIns="0" rIns="0" bIns="0" rtlCol="0"/>
          <a:lstStyle/>
          <a:p>
            <a:endParaRPr sz="1154"/>
          </a:p>
        </p:txBody>
      </p:sp>
      <p:sp>
        <p:nvSpPr>
          <p:cNvPr id="42" name="object 34">
            <a:extLst>
              <a:ext uri="{FF2B5EF4-FFF2-40B4-BE49-F238E27FC236}">
                <a16:creationId xmlns:a16="http://schemas.microsoft.com/office/drawing/2014/main" id="{B6BD7D8C-F7AE-43EF-9DFC-B88E0BBBBF72}"/>
              </a:ext>
            </a:extLst>
          </p:cNvPr>
          <p:cNvSpPr/>
          <p:nvPr/>
        </p:nvSpPr>
        <p:spPr>
          <a:xfrm>
            <a:off x="6801854" y="2438169"/>
            <a:ext cx="0" cy="552630"/>
          </a:xfrm>
          <a:custGeom>
            <a:avLst/>
            <a:gdLst/>
            <a:ahLst/>
            <a:cxnLst/>
            <a:rect l="l" t="t" r="r" b="b"/>
            <a:pathLst>
              <a:path h="861695">
                <a:moveTo>
                  <a:pt x="0" y="861694"/>
                </a:moveTo>
                <a:lnTo>
                  <a:pt x="0" y="0"/>
                </a:lnTo>
              </a:path>
            </a:pathLst>
          </a:custGeom>
          <a:ln w="9525">
            <a:solidFill>
              <a:srgbClr val="000000"/>
            </a:solidFill>
          </a:ln>
        </p:spPr>
        <p:txBody>
          <a:bodyPr wrap="square" lIns="0" tIns="0" rIns="0" bIns="0" rtlCol="0"/>
          <a:lstStyle/>
          <a:p>
            <a:endParaRPr sz="1154"/>
          </a:p>
        </p:txBody>
      </p:sp>
      <p:sp>
        <p:nvSpPr>
          <p:cNvPr id="43" name="object 35">
            <a:extLst>
              <a:ext uri="{FF2B5EF4-FFF2-40B4-BE49-F238E27FC236}">
                <a16:creationId xmlns:a16="http://schemas.microsoft.com/office/drawing/2014/main" id="{6419FF68-7555-4CBE-8DFB-9DE164ADCD08}"/>
              </a:ext>
            </a:extLst>
          </p:cNvPr>
          <p:cNvSpPr/>
          <p:nvPr/>
        </p:nvSpPr>
        <p:spPr>
          <a:xfrm>
            <a:off x="4086348" y="3000981"/>
            <a:ext cx="635302" cy="195478"/>
          </a:xfrm>
          <a:custGeom>
            <a:avLst/>
            <a:gdLst/>
            <a:ahLst/>
            <a:cxnLst/>
            <a:rect l="l" t="t" r="r" b="b"/>
            <a:pathLst>
              <a:path w="990600" h="304800">
                <a:moveTo>
                  <a:pt x="495300" y="304800"/>
                </a:moveTo>
                <a:lnTo>
                  <a:pt x="0" y="304800"/>
                </a:lnTo>
                <a:lnTo>
                  <a:pt x="0" y="0"/>
                </a:lnTo>
                <a:lnTo>
                  <a:pt x="990600" y="0"/>
                </a:lnTo>
                <a:lnTo>
                  <a:pt x="990600" y="304800"/>
                </a:lnTo>
                <a:lnTo>
                  <a:pt x="495300" y="304800"/>
                </a:lnTo>
                <a:close/>
              </a:path>
            </a:pathLst>
          </a:custGeom>
          <a:ln w="3175">
            <a:solidFill>
              <a:srgbClr val="001F5F"/>
            </a:solidFill>
          </a:ln>
        </p:spPr>
        <p:txBody>
          <a:bodyPr wrap="square" lIns="0" tIns="0" rIns="0" bIns="0" rtlCol="0"/>
          <a:lstStyle/>
          <a:p>
            <a:endParaRPr sz="1154"/>
          </a:p>
        </p:txBody>
      </p:sp>
      <p:sp>
        <p:nvSpPr>
          <p:cNvPr id="48" name="object 36">
            <a:extLst>
              <a:ext uri="{FF2B5EF4-FFF2-40B4-BE49-F238E27FC236}">
                <a16:creationId xmlns:a16="http://schemas.microsoft.com/office/drawing/2014/main" id="{12FC80F9-EC57-4F2E-8142-9C7926A80513}"/>
              </a:ext>
            </a:extLst>
          </p:cNvPr>
          <p:cNvSpPr txBox="1"/>
          <p:nvPr/>
        </p:nvSpPr>
        <p:spPr>
          <a:xfrm>
            <a:off x="7521863" y="3044964"/>
            <a:ext cx="571772" cy="296592"/>
          </a:xfrm>
          <a:prstGeom prst="rect">
            <a:avLst/>
          </a:prstGeom>
          <a:solidFill>
            <a:srgbClr val="FFFF99"/>
          </a:solidFill>
          <a:ln w="3175">
            <a:solidFill>
              <a:srgbClr val="001F5F"/>
            </a:solidFill>
          </a:ln>
        </p:spPr>
        <p:txBody>
          <a:bodyPr vert="horz" wrap="square" lIns="0" tIns="11403" rIns="0" bIns="0" rtlCol="0">
            <a:spAutoFit/>
          </a:bodyPr>
          <a:lstStyle/>
          <a:p>
            <a:pPr marL="132761" marR="125023" indent="17918">
              <a:lnSpc>
                <a:spcPct val="120000"/>
              </a:lnSpc>
              <a:spcBef>
                <a:spcPts val="90"/>
              </a:spcBef>
            </a:pPr>
            <a:r>
              <a:rPr sz="802" i="1" spc="-20" dirty="0">
                <a:solidFill>
                  <a:srgbClr val="006FBF"/>
                </a:solidFill>
                <a:latin typeface="Comic Sans MS"/>
                <a:cs typeface="Comic Sans MS"/>
              </a:rPr>
              <a:t>Steep  </a:t>
            </a:r>
            <a:r>
              <a:rPr sz="802" i="1" spc="-26" dirty="0">
                <a:solidFill>
                  <a:srgbClr val="006FBF"/>
                </a:solidFill>
                <a:latin typeface="Comic Sans MS"/>
                <a:cs typeface="Comic Sans MS"/>
              </a:rPr>
              <a:t>g</a:t>
            </a:r>
            <a:r>
              <a:rPr sz="802" i="1" spc="-16" dirty="0">
                <a:solidFill>
                  <a:srgbClr val="006FBF"/>
                </a:solidFill>
                <a:latin typeface="Comic Sans MS"/>
                <a:cs typeface="Comic Sans MS"/>
              </a:rPr>
              <a:t>r</a:t>
            </a:r>
            <a:r>
              <a:rPr sz="802" i="1" spc="-23" dirty="0">
                <a:solidFill>
                  <a:srgbClr val="006FBF"/>
                </a:solidFill>
                <a:latin typeface="Comic Sans MS"/>
                <a:cs typeface="Comic Sans MS"/>
              </a:rPr>
              <a:t>ou</a:t>
            </a:r>
            <a:r>
              <a:rPr sz="802" i="1" spc="-20" dirty="0">
                <a:solidFill>
                  <a:srgbClr val="006FBF"/>
                </a:solidFill>
                <a:latin typeface="Comic Sans MS"/>
                <a:cs typeface="Comic Sans MS"/>
              </a:rPr>
              <a:t>nd</a:t>
            </a:r>
            <a:endParaRPr sz="802">
              <a:latin typeface="Comic Sans MS"/>
              <a:cs typeface="Comic Sans MS"/>
            </a:endParaRPr>
          </a:p>
        </p:txBody>
      </p:sp>
      <p:sp>
        <p:nvSpPr>
          <p:cNvPr id="49" name="object 37">
            <a:extLst>
              <a:ext uri="{FF2B5EF4-FFF2-40B4-BE49-F238E27FC236}">
                <a16:creationId xmlns:a16="http://schemas.microsoft.com/office/drawing/2014/main" id="{DB2EAE32-76F9-49F7-80B9-E1A129BED100}"/>
              </a:ext>
            </a:extLst>
          </p:cNvPr>
          <p:cNvSpPr txBox="1"/>
          <p:nvPr/>
        </p:nvSpPr>
        <p:spPr>
          <a:xfrm>
            <a:off x="6808371" y="3035190"/>
            <a:ext cx="645076" cy="250479"/>
          </a:xfrm>
          <a:prstGeom prst="rect">
            <a:avLst/>
          </a:prstGeom>
          <a:solidFill>
            <a:srgbClr val="FFFF99"/>
          </a:solidFill>
          <a:ln w="3175">
            <a:solidFill>
              <a:srgbClr val="001F5F"/>
            </a:solidFill>
          </a:ln>
        </p:spPr>
        <p:txBody>
          <a:bodyPr vert="horz" wrap="square" lIns="0" tIns="12218" rIns="0" bIns="0" rtlCol="0">
            <a:spAutoFit/>
          </a:bodyPr>
          <a:lstStyle/>
          <a:p>
            <a:pPr marL="82263" marR="75340" indent="58643">
              <a:lnSpc>
                <a:spcPct val="125800"/>
              </a:lnSpc>
              <a:spcBef>
                <a:spcPts val="96"/>
              </a:spcBef>
            </a:pPr>
            <a:r>
              <a:rPr sz="641" i="1" spc="-3" dirty="0">
                <a:solidFill>
                  <a:srgbClr val="006FBF"/>
                </a:solidFill>
                <a:latin typeface="Comic Sans MS"/>
                <a:cs typeface="Comic Sans MS"/>
              </a:rPr>
              <a:t>Land with  lots of</a:t>
            </a:r>
            <a:r>
              <a:rPr sz="641" i="1" spc="-45" dirty="0">
                <a:solidFill>
                  <a:srgbClr val="006FBF"/>
                </a:solidFill>
                <a:latin typeface="Comic Sans MS"/>
                <a:cs typeface="Comic Sans MS"/>
              </a:rPr>
              <a:t> </a:t>
            </a:r>
            <a:r>
              <a:rPr sz="641" i="1" spc="-3" dirty="0">
                <a:solidFill>
                  <a:srgbClr val="006FBF"/>
                </a:solidFill>
                <a:latin typeface="Comic Sans MS"/>
                <a:cs typeface="Comic Sans MS"/>
              </a:rPr>
              <a:t>trees</a:t>
            </a:r>
            <a:endParaRPr sz="641">
              <a:latin typeface="Comic Sans MS"/>
              <a:cs typeface="Comic Sans MS"/>
            </a:endParaRPr>
          </a:p>
        </p:txBody>
      </p:sp>
      <p:sp>
        <p:nvSpPr>
          <p:cNvPr id="50" name="object 38">
            <a:extLst>
              <a:ext uri="{FF2B5EF4-FFF2-40B4-BE49-F238E27FC236}">
                <a16:creationId xmlns:a16="http://schemas.microsoft.com/office/drawing/2014/main" id="{6EE6D9E8-0F6A-464D-A102-0A02CA84EB7C}"/>
              </a:ext>
            </a:extLst>
          </p:cNvPr>
          <p:cNvSpPr txBox="1"/>
          <p:nvPr/>
        </p:nvSpPr>
        <p:spPr>
          <a:xfrm>
            <a:off x="6133973" y="3025416"/>
            <a:ext cx="588876" cy="272793"/>
          </a:xfrm>
          <a:prstGeom prst="rect">
            <a:avLst/>
          </a:prstGeom>
          <a:solidFill>
            <a:srgbClr val="FFFF99"/>
          </a:solidFill>
          <a:ln w="3175">
            <a:solidFill>
              <a:srgbClr val="001F5F"/>
            </a:solidFill>
          </a:ln>
        </p:spPr>
        <p:txBody>
          <a:bodyPr vert="horz" wrap="square" lIns="0" tIns="12218" rIns="0" bIns="0" rtlCol="0">
            <a:spAutoFit/>
          </a:bodyPr>
          <a:lstStyle/>
          <a:p>
            <a:pPr marL="154345" marR="85521" indent="-61901">
              <a:lnSpc>
                <a:spcPct val="125000"/>
              </a:lnSpc>
              <a:spcBef>
                <a:spcPts val="96"/>
              </a:spcBef>
            </a:pPr>
            <a:r>
              <a:rPr sz="706" i="1" spc="-3" dirty="0">
                <a:solidFill>
                  <a:srgbClr val="006FBF"/>
                </a:solidFill>
                <a:latin typeface="Comic Sans MS"/>
                <a:cs typeface="Comic Sans MS"/>
              </a:rPr>
              <a:t>Soil like</a:t>
            </a:r>
            <a:r>
              <a:rPr sz="706" i="1" spc="-45" dirty="0">
                <a:solidFill>
                  <a:srgbClr val="006FBF"/>
                </a:solidFill>
                <a:latin typeface="Comic Sans MS"/>
                <a:cs typeface="Comic Sans MS"/>
              </a:rPr>
              <a:t> </a:t>
            </a:r>
            <a:r>
              <a:rPr sz="706" i="1" dirty="0">
                <a:solidFill>
                  <a:srgbClr val="006FBF"/>
                </a:solidFill>
                <a:latin typeface="Comic Sans MS"/>
                <a:cs typeface="Comic Sans MS"/>
              </a:rPr>
              <a:t>a  </a:t>
            </a:r>
            <a:r>
              <a:rPr sz="706" i="1" spc="-3" dirty="0">
                <a:solidFill>
                  <a:srgbClr val="006FBF"/>
                </a:solidFill>
                <a:latin typeface="Comic Sans MS"/>
                <a:cs typeface="Comic Sans MS"/>
              </a:rPr>
              <a:t>sponge</a:t>
            </a:r>
            <a:endParaRPr sz="706">
              <a:latin typeface="Comic Sans MS"/>
              <a:cs typeface="Comic Sans MS"/>
            </a:endParaRPr>
          </a:p>
        </p:txBody>
      </p:sp>
      <p:sp>
        <p:nvSpPr>
          <p:cNvPr id="51" name="object 39">
            <a:extLst>
              <a:ext uri="{FF2B5EF4-FFF2-40B4-BE49-F238E27FC236}">
                <a16:creationId xmlns:a16="http://schemas.microsoft.com/office/drawing/2014/main" id="{62338E3B-D6DB-4F33-B58F-CFEA3953E000}"/>
              </a:ext>
            </a:extLst>
          </p:cNvPr>
          <p:cNvSpPr txBox="1"/>
          <p:nvPr/>
        </p:nvSpPr>
        <p:spPr>
          <a:xfrm>
            <a:off x="5469349" y="3020529"/>
            <a:ext cx="597836" cy="250479"/>
          </a:xfrm>
          <a:prstGeom prst="rect">
            <a:avLst/>
          </a:prstGeom>
          <a:solidFill>
            <a:srgbClr val="FFFF99"/>
          </a:solidFill>
          <a:ln w="3175">
            <a:solidFill>
              <a:srgbClr val="001F5F"/>
            </a:solidFill>
          </a:ln>
        </p:spPr>
        <p:txBody>
          <a:bodyPr vert="horz" wrap="square" lIns="0" tIns="12218" rIns="0" bIns="0" rtlCol="0">
            <a:spAutoFit/>
          </a:bodyPr>
          <a:lstStyle/>
          <a:p>
            <a:pPr marL="86743" marR="80227" indent="2444">
              <a:lnSpc>
                <a:spcPct val="125800"/>
              </a:lnSpc>
              <a:spcBef>
                <a:spcPts val="96"/>
              </a:spcBef>
            </a:pPr>
            <a:r>
              <a:rPr sz="641" i="1" spc="-3" dirty="0">
                <a:solidFill>
                  <a:srgbClr val="006FBF"/>
                </a:solidFill>
                <a:latin typeface="Comic Sans MS"/>
                <a:cs typeface="Comic Sans MS"/>
              </a:rPr>
              <a:t>Soil that </a:t>
            </a:r>
            <a:r>
              <a:rPr sz="641" i="1" spc="-7" dirty="0">
                <a:solidFill>
                  <a:srgbClr val="006FBF"/>
                </a:solidFill>
                <a:latin typeface="Comic Sans MS"/>
                <a:cs typeface="Comic Sans MS"/>
              </a:rPr>
              <a:t>is  </a:t>
            </a:r>
            <a:r>
              <a:rPr sz="641" i="1" spc="-3" dirty="0">
                <a:solidFill>
                  <a:srgbClr val="006FBF"/>
                </a:solidFill>
                <a:latin typeface="Comic Sans MS"/>
                <a:cs typeface="Comic Sans MS"/>
              </a:rPr>
              <a:t>baked</a:t>
            </a:r>
            <a:r>
              <a:rPr sz="641" i="1" spc="-51" dirty="0">
                <a:solidFill>
                  <a:srgbClr val="006FBF"/>
                </a:solidFill>
                <a:latin typeface="Comic Sans MS"/>
                <a:cs typeface="Comic Sans MS"/>
              </a:rPr>
              <a:t> </a:t>
            </a:r>
            <a:r>
              <a:rPr sz="641" i="1" spc="-3" dirty="0">
                <a:solidFill>
                  <a:srgbClr val="006FBF"/>
                </a:solidFill>
                <a:latin typeface="Comic Sans MS"/>
                <a:cs typeface="Comic Sans MS"/>
              </a:rPr>
              <a:t>hard</a:t>
            </a:r>
            <a:endParaRPr sz="641">
              <a:latin typeface="Comic Sans MS"/>
              <a:cs typeface="Comic Sans MS"/>
            </a:endParaRPr>
          </a:p>
        </p:txBody>
      </p:sp>
      <p:sp>
        <p:nvSpPr>
          <p:cNvPr id="52" name="object 40">
            <a:extLst>
              <a:ext uri="{FF2B5EF4-FFF2-40B4-BE49-F238E27FC236}">
                <a16:creationId xmlns:a16="http://schemas.microsoft.com/office/drawing/2014/main" id="{5A32EACE-AF26-4F77-AF76-C77F098B5EEB}"/>
              </a:ext>
            </a:extLst>
          </p:cNvPr>
          <p:cNvSpPr txBox="1"/>
          <p:nvPr/>
        </p:nvSpPr>
        <p:spPr>
          <a:xfrm>
            <a:off x="4775405" y="3020529"/>
            <a:ext cx="640188" cy="148096"/>
          </a:xfrm>
          <a:prstGeom prst="rect">
            <a:avLst/>
          </a:prstGeom>
          <a:solidFill>
            <a:srgbClr val="FFFF99"/>
          </a:solidFill>
          <a:ln w="3175">
            <a:solidFill>
              <a:srgbClr val="001F5F"/>
            </a:solidFill>
          </a:ln>
        </p:spPr>
        <p:txBody>
          <a:bodyPr vert="horz" wrap="square" lIns="0" tIns="39095" rIns="0" bIns="0" rtlCol="0">
            <a:spAutoFit/>
          </a:bodyPr>
          <a:lstStyle/>
          <a:p>
            <a:pPr marL="101810">
              <a:spcBef>
                <a:spcPts val="308"/>
              </a:spcBef>
            </a:pPr>
            <a:r>
              <a:rPr sz="706" i="1" spc="-3" dirty="0">
                <a:solidFill>
                  <a:srgbClr val="006FBF"/>
                </a:solidFill>
                <a:latin typeface="Comic Sans MS"/>
                <a:cs typeface="Comic Sans MS"/>
              </a:rPr>
              <a:t>Sandy</a:t>
            </a:r>
            <a:r>
              <a:rPr sz="706" i="1" spc="-10" dirty="0">
                <a:solidFill>
                  <a:srgbClr val="006FBF"/>
                </a:solidFill>
                <a:latin typeface="Comic Sans MS"/>
                <a:cs typeface="Comic Sans MS"/>
              </a:rPr>
              <a:t> </a:t>
            </a:r>
            <a:r>
              <a:rPr sz="706" i="1" spc="-3" dirty="0">
                <a:solidFill>
                  <a:srgbClr val="006FBF"/>
                </a:solidFill>
                <a:latin typeface="Comic Sans MS"/>
                <a:cs typeface="Comic Sans MS"/>
              </a:rPr>
              <a:t>Soil</a:t>
            </a:r>
            <a:endParaRPr sz="706">
              <a:latin typeface="Comic Sans MS"/>
              <a:cs typeface="Comic Sans MS"/>
            </a:endParaRPr>
          </a:p>
        </p:txBody>
      </p:sp>
      <p:sp>
        <p:nvSpPr>
          <p:cNvPr id="53" name="object 41">
            <a:extLst>
              <a:ext uri="{FF2B5EF4-FFF2-40B4-BE49-F238E27FC236}">
                <a16:creationId xmlns:a16="http://schemas.microsoft.com/office/drawing/2014/main" id="{44A78466-6F58-4E02-AE60-D637293F8F0B}"/>
              </a:ext>
            </a:extLst>
          </p:cNvPr>
          <p:cNvSpPr txBox="1"/>
          <p:nvPr/>
        </p:nvSpPr>
        <p:spPr>
          <a:xfrm>
            <a:off x="4095714" y="2984386"/>
            <a:ext cx="642224" cy="164545"/>
          </a:xfrm>
          <a:prstGeom prst="rect">
            <a:avLst/>
          </a:prstGeom>
          <a:solidFill>
            <a:srgbClr val="FFFF99"/>
          </a:solidFill>
          <a:ln>
            <a:solidFill>
              <a:schemeClr val="tx1"/>
            </a:solidFill>
          </a:ln>
        </p:spPr>
        <p:txBody>
          <a:bodyPr vert="horz" wrap="square" lIns="0" tIns="55385" rIns="0" bIns="0" rtlCol="0">
            <a:spAutoFit/>
          </a:bodyPr>
          <a:lstStyle/>
          <a:p>
            <a:pPr marL="120951">
              <a:spcBef>
                <a:spcPts val="436"/>
              </a:spcBef>
            </a:pPr>
            <a:r>
              <a:rPr sz="706" i="1" spc="-3" dirty="0">
                <a:solidFill>
                  <a:srgbClr val="006FBF"/>
                </a:solidFill>
                <a:latin typeface="Comic Sans MS"/>
                <a:cs typeface="Comic Sans MS"/>
              </a:rPr>
              <a:t>Concrete</a:t>
            </a:r>
            <a:endParaRPr sz="706" dirty="0">
              <a:latin typeface="Comic Sans MS"/>
              <a:cs typeface="Comic Sans MS"/>
            </a:endParaRPr>
          </a:p>
        </p:txBody>
      </p:sp>
      <p:sp>
        <p:nvSpPr>
          <p:cNvPr id="54" name="object 2">
            <a:extLst>
              <a:ext uri="{FF2B5EF4-FFF2-40B4-BE49-F238E27FC236}">
                <a16:creationId xmlns:a16="http://schemas.microsoft.com/office/drawing/2014/main" id="{C53E7E2C-8597-4F49-B54A-DE5F86FE03D5}"/>
              </a:ext>
            </a:extLst>
          </p:cNvPr>
          <p:cNvSpPr txBox="1">
            <a:spLocks noGrp="1"/>
          </p:cNvSpPr>
          <p:nvPr>
            <p:ph type="title"/>
          </p:nvPr>
        </p:nvSpPr>
        <p:spPr>
          <a:xfrm>
            <a:off x="4991856" y="844613"/>
            <a:ext cx="2232108" cy="239057"/>
          </a:xfrm>
          <a:prstGeom prst="rect">
            <a:avLst/>
          </a:prstGeom>
        </p:spPr>
        <p:txBody>
          <a:bodyPr vert="horz" wrap="square" lIns="0" tIns="8145" rIns="0" bIns="0" rtlCol="0" anchor="ctr">
            <a:spAutoFit/>
          </a:bodyPr>
          <a:lstStyle/>
          <a:p>
            <a:pPr marL="8145">
              <a:lnSpc>
                <a:spcPct val="100000"/>
              </a:lnSpc>
              <a:spcBef>
                <a:spcPts val="65"/>
              </a:spcBef>
            </a:pPr>
            <a:r>
              <a:rPr lang="en-GB" sz="1500" b="1" spc="-3" dirty="0">
                <a:latin typeface="Comic Sans MS" panose="030F0702030302020204" pitchFamily="66" charset="0"/>
              </a:rPr>
              <a:t>How</a:t>
            </a:r>
            <a:r>
              <a:rPr sz="1500" b="1" spc="-3" dirty="0">
                <a:latin typeface="Comic Sans MS" panose="030F0702030302020204" pitchFamily="66" charset="0"/>
              </a:rPr>
              <a:t> do floods</a:t>
            </a:r>
            <a:r>
              <a:rPr sz="1500" b="1" spc="-38" dirty="0">
                <a:latin typeface="Comic Sans MS" panose="030F0702030302020204" pitchFamily="66" charset="0"/>
              </a:rPr>
              <a:t> </a:t>
            </a:r>
            <a:r>
              <a:rPr sz="1500" b="1" spc="-3" dirty="0">
                <a:latin typeface="Comic Sans MS" panose="030F0702030302020204" pitchFamily="66" charset="0"/>
              </a:rPr>
              <a:t>happen?</a:t>
            </a:r>
          </a:p>
        </p:txBody>
      </p:sp>
      <p:sp>
        <p:nvSpPr>
          <p:cNvPr id="44" name="Rectangle 43">
            <a:extLst>
              <a:ext uri="{FF2B5EF4-FFF2-40B4-BE49-F238E27FC236}">
                <a16:creationId xmlns:a16="http://schemas.microsoft.com/office/drawing/2014/main" id="{C09D6753-F471-4768-97C6-087F95E43CE0}"/>
              </a:ext>
            </a:extLst>
          </p:cNvPr>
          <p:cNvSpPr/>
          <p:nvPr/>
        </p:nvSpPr>
        <p:spPr>
          <a:xfrm>
            <a:off x="3579855" y="55604"/>
            <a:ext cx="5004487" cy="600164"/>
          </a:xfrm>
          <a:prstGeom prst="rect">
            <a:avLst/>
          </a:prstGeom>
          <a:ln>
            <a:solidFill>
              <a:schemeClr val="tx1"/>
            </a:solidFill>
          </a:ln>
        </p:spPr>
        <p:txBody>
          <a:bodyPr wrap="square">
            <a:spAutoFit/>
          </a:bodyPr>
          <a:lstStyle/>
          <a:p>
            <a:r>
              <a:rPr lang="en-GB" sz="825" b="1" dirty="0">
                <a:solidFill>
                  <a:srgbClr val="FF0000"/>
                </a:solidFill>
                <a:latin typeface="Tw Cen MT" panose="020B0602020104020603" pitchFamily="34" charset="0"/>
              </a:rPr>
              <a:t>CONTINUED - TASK 23 – How do floods happen?: </a:t>
            </a:r>
            <a:r>
              <a:rPr lang="en-GB" sz="825" dirty="0">
                <a:solidFill>
                  <a:srgbClr val="FF0000"/>
                </a:solidFill>
                <a:latin typeface="Tw Cen MT" panose="020B0602020104020603" pitchFamily="34" charset="0"/>
              </a:rPr>
              <a:t>The next part of the rivers topic would’ve been to study flooding, starting with, ‘how do floods happen?’. Floods happen because of a series of events – not just lots of rain! It is important to understand this process, so that you’re able to explain the physical and human causes of flooding.</a:t>
            </a:r>
          </a:p>
          <a:p>
            <a:r>
              <a:rPr lang="en-GB" sz="825" dirty="0">
                <a:solidFill>
                  <a:srgbClr val="FF0000"/>
                </a:solidFill>
                <a:latin typeface="Tw Cen MT" panose="020B0602020104020603" pitchFamily="34" charset="0"/>
              </a:rPr>
              <a:t>The next 4 pages takes you through how floods happen. Read the information carefully and complete the tasks. </a:t>
            </a:r>
          </a:p>
        </p:txBody>
      </p:sp>
    </p:spTree>
    <p:extLst>
      <p:ext uri="{BB962C8B-B14F-4D97-AF65-F5344CB8AC3E}">
        <p14:creationId xmlns:p14="http://schemas.microsoft.com/office/powerpoint/2010/main" val="15630880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D860B3C-0794-43E1-B59C-BD0D4E981774}"/>
              </a:ext>
            </a:extLst>
          </p:cNvPr>
          <p:cNvSpPr/>
          <p:nvPr/>
        </p:nvSpPr>
        <p:spPr>
          <a:xfrm>
            <a:off x="3616926" y="6339017"/>
            <a:ext cx="4958148"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
        <p:nvSpPr>
          <p:cNvPr id="47" name="object 2">
            <a:extLst>
              <a:ext uri="{FF2B5EF4-FFF2-40B4-BE49-F238E27FC236}">
                <a16:creationId xmlns:a16="http://schemas.microsoft.com/office/drawing/2014/main" id="{6A73D185-8941-4A96-9342-84117DC63561}"/>
              </a:ext>
            </a:extLst>
          </p:cNvPr>
          <p:cNvSpPr txBox="1"/>
          <p:nvPr/>
        </p:nvSpPr>
        <p:spPr>
          <a:xfrm>
            <a:off x="3579855" y="711045"/>
            <a:ext cx="4995220" cy="245212"/>
          </a:xfrm>
          <a:prstGeom prst="rect">
            <a:avLst/>
          </a:prstGeom>
        </p:spPr>
        <p:txBody>
          <a:bodyPr vert="horz" wrap="square" lIns="0" tIns="8145" rIns="0" bIns="0" rtlCol="0">
            <a:spAutoFit/>
          </a:bodyPr>
          <a:lstStyle/>
          <a:p>
            <a:pPr marL="8145">
              <a:spcBef>
                <a:spcPts val="65"/>
              </a:spcBef>
            </a:pPr>
            <a:r>
              <a:rPr sz="770" b="1" u="sng" spc="-3" dirty="0">
                <a:uFill>
                  <a:solidFill>
                    <a:srgbClr val="000000"/>
                  </a:solidFill>
                </a:uFill>
                <a:latin typeface="Comic Sans MS"/>
                <a:cs typeface="Comic Sans MS"/>
              </a:rPr>
              <a:t>Task:</a:t>
            </a:r>
            <a:r>
              <a:rPr lang="en-GB" sz="770" b="1" dirty="0">
                <a:uFill>
                  <a:solidFill>
                    <a:srgbClr val="000000"/>
                  </a:solidFill>
                </a:uFill>
                <a:latin typeface="Comic Sans MS"/>
                <a:cs typeface="Comic Sans MS"/>
              </a:rPr>
              <a:t> </a:t>
            </a:r>
            <a:r>
              <a:rPr sz="770" spc="-3" dirty="0">
                <a:latin typeface="Comic Sans MS"/>
                <a:cs typeface="Comic Sans MS"/>
              </a:rPr>
              <a:t>For each of the flooding keywords draw an image </a:t>
            </a:r>
            <a:r>
              <a:rPr sz="770" dirty="0">
                <a:latin typeface="Comic Sans MS"/>
                <a:cs typeface="Comic Sans MS"/>
              </a:rPr>
              <a:t>to </a:t>
            </a:r>
            <a:r>
              <a:rPr sz="770" spc="-3" dirty="0">
                <a:latin typeface="Comic Sans MS"/>
                <a:cs typeface="Comic Sans MS"/>
              </a:rPr>
              <a:t>help you learn it.</a:t>
            </a:r>
            <a:r>
              <a:rPr lang="en-GB" sz="770" spc="-3" dirty="0">
                <a:latin typeface="Comic Sans MS"/>
                <a:cs typeface="Comic Sans MS"/>
              </a:rPr>
              <a:t> Use the definitions form the previous page if you’re not sure </a:t>
            </a:r>
            <a:r>
              <a:rPr sz="770" spc="-3" dirty="0">
                <a:latin typeface="Comic Sans MS"/>
                <a:cs typeface="Comic Sans MS"/>
              </a:rPr>
              <a:t> </a:t>
            </a:r>
            <a:endParaRPr sz="770" dirty="0">
              <a:latin typeface="Comic Sans MS"/>
              <a:cs typeface="Comic Sans MS"/>
            </a:endParaRPr>
          </a:p>
        </p:txBody>
      </p:sp>
      <p:graphicFrame>
        <p:nvGraphicFramePr>
          <p:cNvPr id="55" name="object 3">
            <a:extLst>
              <a:ext uri="{FF2B5EF4-FFF2-40B4-BE49-F238E27FC236}">
                <a16:creationId xmlns:a16="http://schemas.microsoft.com/office/drawing/2014/main" id="{EC604866-2801-4F87-BC15-6B30675E80E7}"/>
              </a:ext>
            </a:extLst>
          </p:cNvPr>
          <p:cNvGraphicFramePr>
            <a:graphicFrameLocks noGrp="1"/>
          </p:cNvGraphicFramePr>
          <p:nvPr>
            <p:extLst/>
          </p:nvPr>
        </p:nvGraphicFramePr>
        <p:xfrm>
          <a:off x="3690020" y="1053971"/>
          <a:ext cx="4759280" cy="1301906"/>
        </p:xfrm>
        <a:graphic>
          <a:graphicData uri="http://schemas.openxmlformats.org/drawingml/2006/table">
            <a:tbl>
              <a:tblPr firstRow="1" bandRow="1">
                <a:tableStyleId>{2D5ABB26-0587-4C30-8999-92F81FD0307C}</a:tableStyleId>
              </a:tblPr>
              <a:tblGrid>
                <a:gridCol w="952220">
                  <a:extLst>
                    <a:ext uri="{9D8B030D-6E8A-4147-A177-3AD203B41FA5}">
                      <a16:colId xmlns:a16="http://schemas.microsoft.com/office/drawing/2014/main" val="20000"/>
                    </a:ext>
                  </a:extLst>
                </a:gridCol>
                <a:gridCol w="951310">
                  <a:extLst>
                    <a:ext uri="{9D8B030D-6E8A-4147-A177-3AD203B41FA5}">
                      <a16:colId xmlns:a16="http://schemas.microsoft.com/office/drawing/2014/main" val="20001"/>
                    </a:ext>
                  </a:extLst>
                </a:gridCol>
                <a:gridCol w="951310">
                  <a:extLst>
                    <a:ext uri="{9D8B030D-6E8A-4147-A177-3AD203B41FA5}">
                      <a16:colId xmlns:a16="http://schemas.microsoft.com/office/drawing/2014/main" val="20002"/>
                    </a:ext>
                  </a:extLst>
                </a:gridCol>
                <a:gridCol w="951310">
                  <a:extLst>
                    <a:ext uri="{9D8B030D-6E8A-4147-A177-3AD203B41FA5}">
                      <a16:colId xmlns:a16="http://schemas.microsoft.com/office/drawing/2014/main" val="20003"/>
                    </a:ext>
                  </a:extLst>
                </a:gridCol>
                <a:gridCol w="953131">
                  <a:extLst>
                    <a:ext uri="{9D8B030D-6E8A-4147-A177-3AD203B41FA5}">
                      <a16:colId xmlns:a16="http://schemas.microsoft.com/office/drawing/2014/main" val="20004"/>
                    </a:ext>
                  </a:extLst>
                </a:gridCol>
              </a:tblGrid>
              <a:tr h="140906">
                <a:tc>
                  <a:txBody>
                    <a:bodyPr/>
                    <a:lstStyle/>
                    <a:p>
                      <a:pPr marL="69850">
                        <a:lnSpc>
                          <a:spcPct val="100000"/>
                        </a:lnSpc>
                        <a:spcBef>
                          <a:spcPts val="155"/>
                        </a:spcBef>
                      </a:pPr>
                      <a:r>
                        <a:rPr sz="800" spc="-5" dirty="0">
                          <a:latin typeface="Comic Sans MS"/>
                          <a:cs typeface="Comic Sans MS"/>
                        </a:rPr>
                        <a:t>Saturated:</a:t>
                      </a:r>
                      <a:endParaRPr sz="800" dirty="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spc="-5" dirty="0">
                          <a:latin typeface="Comic Sans MS"/>
                          <a:cs typeface="Comic Sans MS"/>
                        </a:rPr>
                        <a:t>Interception:</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spc="-5" dirty="0">
                          <a:latin typeface="Comic Sans MS"/>
                          <a:cs typeface="Comic Sans MS"/>
                        </a:rPr>
                        <a:t>Impermeable:</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spc="-5" dirty="0">
                          <a:latin typeface="Comic Sans MS"/>
                          <a:cs typeface="Comic Sans MS"/>
                        </a:rPr>
                        <a:t>Permeable:</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spc="-5" dirty="0">
                          <a:latin typeface="Comic Sans MS"/>
                          <a:cs typeface="Comic Sans MS"/>
                        </a:rPr>
                        <a:t>Surface</a:t>
                      </a:r>
                      <a:r>
                        <a:rPr sz="800" spc="-20" dirty="0">
                          <a:latin typeface="Comic Sans MS"/>
                          <a:cs typeface="Comic Sans MS"/>
                        </a:rPr>
                        <a:t> </a:t>
                      </a:r>
                      <a:r>
                        <a:rPr sz="800" spc="-5" dirty="0">
                          <a:latin typeface="Comic Sans MS"/>
                          <a:cs typeface="Comic Sans MS"/>
                        </a:rPr>
                        <a:t>runoff:</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1161000">
                <a:tc>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bl>
          </a:graphicData>
        </a:graphic>
      </p:graphicFrame>
      <p:sp>
        <p:nvSpPr>
          <p:cNvPr id="56" name="object 4">
            <a:extLst>
              <a:ext uri="{FF2B5EF4-FFF2-40B4-BE49-F238E27FC236}">
                <a16:creationId xmlns:a16="http://schemas.microsoft.com/office/drawing/2014/main" id="{2D79C006-3BDF-4572-A8FE-3916D626D0DF}"/>
              </a:ext>
            </a:extLst>
          </p:cNvPr>
          <p:cNvSpPr txBox="1"/>
          <p:nvPr/>
        </p:nvSpPr>
        <p:spPr>
          <a:xfrm>
            <a:off x="3589300" y="2484475"/>
            <a:ext cx="4985774" cy="440394"/>
          </a:xfrm>
          <a:prstGeom prst="rect">
            <a:avLst/>
          </a:prstGeom>
        </p:spPr>
        <p:txBody>
          <a:bodyPr vert="horz" wrap="square" lIns="0" tIns="8145" rIns="0" bIns="0" rtlCol="0">
            <a:spAutoFit/>
          </a:bodyPr>
          <a:lstStyle/>
          <a:p>
            <a:pPr marL="8145" marR="3258">
              <a:lnSpc>
                <a:spcPct val="125000"/>
              </a:lnSpc>
              <a:spcBef>
                <a:spcPts val="65"/>
              </a:spcBef>
            </a:pPr>
            <a:r>
              <a:rPr sz="770" b="1" u="sng" spc="-3" dirty="0">
                <a:uFill>
                  <a:solidFill>
                    <a:srgbClr val="000000"/>
                  </a:solidFill>
                </a:uFill>
                <a:latin typeface="Comic Sans MS"/>
                <a:cs typeface="Comic Sans MS"/>
              </a:rPr>
              <a:t>Task:</a:t>
            </a:r>
            <a:r>
              <a:rPr sz="770" b="1" spc="-3" dirty="0">
                <a:latin typeface="Comic Sans MS"/>
                <a:cs typeface="Comic Sans MS"/>
              </a:rPr>
              <a:t> </a:t>
            </a:r>
            <a:r>
              <a:rPr lang="en-GB" sz="770" b="1" spc="-3" dirty="0">
                <a:latin typeface="Comic Sans MS"/>
                <a:cs typeface="Comic Sans MS"/>
              </a:rPr>
              <a:t>Add the keywords from above, into the table below. You need to think about whether each of the keywords is inked to the different ground surfaces e.g. concrete is impermeable. The words can be used ore than once, and some will appear in quite a few columns on the table.</a:t>
            </a:r>
            <a:endParaRPr sz="770" dirty="0">
              <a:latin typeface="Comic Sans MS"/>
              <a:cs typeface="Comic Sans MS"/>
            </a:endParaRPr>
          </a:p>
        </p:txBody>
      </p:sp>
      <p:graphicFrame>
        <p:nvGraphicFramePr>
          <p:cNvPr id="57" name="object 5">
            <a:extLst>
              <a:ext uri="{FF2B5EF4-FFF2-40B4-BE49-F238E27FC236}">
                <a16:creationId xmlns:a16="http://schemas.microsoft.com/office/drawing/2014/main" id="{01C38469-AB29-4F78-9555-03F3E257F5A3}"/>
              </a:ext>
            </a:extLst>
          </p:cNvPr>
          <p:cNvGraphicFramePr>
            <a:graphicFrameLocks noGrp="1"/>
          </p:cNvGraphicFramePr>
          <p:nvPr>
            <p:extLst/>
          </p:nvPr>
        </p:nvGraphicFramePr>
        <p:xfrm>
          <a:off x="3666000" y="3049309"/>
          <a:ext cx="4860000" cy="1544894"/>
        </p:xfrm>
        <a:graphic>
          <a:graphicData uri="http://schemas.openxmlformats.org/drawingml/2006/table">
            <a:tbl>
              <a:tblPr firstRow="1" bandRow="1">
                <a:tableStyleId>{2D5ABB26-0587-4C30-8999-92F81FD0307C}</a:tableStyleId>
              </a:tblPr>
              <a:tblGrid>
                <a:gridCol w="810000">
                  <a:extLst>
                    <a:ext uri="{9D8B030D-6E8A-4147-A177-3AD203B41FA5}">
                      <a16:colId xmlns:a16="http://schemas.microsoft.com/office/drawing/2014/main" val="20000"/>
                    </a:ext>
                  </a:extLst>
                </a:gridCol>
                <a:gridCol w="810000">
                  <a:extLst>
                    <a:ext uri="{9D8B030D-6E8A-4147-A177-3AD203B41FA5}">
                      <a16:colId xmlns:a16="http://schemas.microsoft.com/office/drawing/2014/main" val="20001"/>
                    </a:ext>
                  </a:extLst>
                </a:gridCol>
                <a:gridCol w="810000">
                  <a:extLst>
                    <a:ext uri="{9D8B030D-6E8A-4147-A177-3AD203B41FA5}">
                      <a16:colId xmlns:a16="http://schemas.microsoft.com/office/drawing/2014/main" val="20002"/>
                    </a:ext>
                  </a:extLst>
                </a:gridCol>
                <a:gridCol w="810000">
                  <a:extLst>
                    <a:ext uri="{9D8B030D-6E8A-4147-A177-3AD203B41FA5}">
                      <a16:colId xmlns:a16="http://schemas.microsoft.com/office/drawing/2014/main" val="20003"/>
                    </a:ext>
                  </a:extLst>
                </a:gridCol>
                <a:gridCol w="810000">
                  <a:extLst>
                    <a:ext uri="{9D8B030D-6E8A-4147-A177-3AD203B41FA5}">
                      <a16:colId xmlns:a16="http://schemas.microsoft.com/office/drawing/2014/main" val="20004"/>
                    </a:ext>
                  </a:extLst>
                </a:gridCol>
                <a:gridCol w="810000">
                  <a:extLst>
                    <a:ext uri="{9D8B030D-6E8A-4147-A177-3AD203B41FA5}">
                      <a16:colId xmlns:a16="http://schemas.microsoft.com/office/drawing/2014/main" val="20005"/>
                    </a:ext>
                  </a:extLst>
                </a:gridCol>
              </a:tblGrid>
              <a:tr h="308498">
                <a:tc>
                  <a:txBody>
                    <a:bodyPr/>
                    <a:lstStyle/>
                    <a:p>
                      <a:pPr marL="69850">
                        <a:lnSpc>
                          <a:spcPct val="100000"/>
                        </a:lnSpc>
                        <a:spcBef>
                          <a:spcPts val="155"/>
                        </a:spcBef>
                      </a:pPr>
                      <a:r>
                        <a:rPr sz="800" b="1" u="sng" spc="-5" dirty="0">
                          <a:uFill>
                            <a:solidFill>
                              <a:srgbClr val="000000"/>
                            </a:solidFill>
                          </a:uFill>
                          <a:latin typeface="Comic Sans MS"/>
                          <a:cs typeface="Comic Sans MS"/>
                        </a:rPr>
                        <a:t>Concrete</a:t>
                      </a:r>
                      <a:endParaRPr sz="800" dirty="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b="1" u="sng" spc="-5" dirty="0">
                          <a:uFill>
                            <a:solidFill>
                              <a:srgbClr val="000000"/>
                            </a:solidFill>
                          </a:uFill>
                          <a:latin typeface="Comic Sans MS"/>
                          <a:cs typeface="Comic Sans MS"/>
                        </a:rPr>
                        <a:t>Sandy</a:t>
                      </a:r>
                      <a:r>
                        <a:rPr sz="800" b="1" u="sng" spc="-20" dirty="0">
                          <a:uFill>
                            <a:solidFill>
                              <a:srgbClr val="000000"/>
                            </a:solidFill>
                          </a:uFill>
                          <a:latin typeface="Comic Sans MS"/>
                          <a:cs typeface="Comic Sans MS"/>
                        </a:rPr>
                        <a:t> </a:t>
                      </a:r>
                      <a:r>
                        <a:rPr sz="800" b="1" u="sng" spc="-5" dirty="0">
                          <a:uFill>
                            <a:solidFill>
                              <a:srgbClr val="000000"/>
                            </a:solidFill>
                          </a:uFill>
                          <a:latin typeface="Comic Sans MS"/>
                          <a:cs typeface="Comic Sans MS"/>
                        </a:rPr>
                        <a:t>Soil</a:t>
                      </a:r>
                      <a:endParaRPr sz="800" dirty="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marR="194310">
                        <a:lnSpc>
                          <a:spcPts val="1670"/>
                        </a:lnSpc>
                        <a:spcBef>
                          <a:spcPts val="15"/>
                        </a:spcBef>
                      </a:pPr>
                      <a:r>
                        <a:rPr sz="800" b="1" u="sng" spc="-5" dirty="0">
                          <a:uFill>
                            <a:solidFill>
                              <a:srgbClr val="000000"/>
                            </a:solidFill>
                          </a:uFill>
                          <a:latin typeface="Comic Sans MS"/>
                          <a:cs typeface="Comic Sans MS"/>
                        </a:rPr>
                        <a:t>Soil that</a:t>
                      </a:r>
                      <a:r>
                        <a:rPr sz="800" b="1" u="sng" spc="-85" dirty="0">
                          <a:uFill>
                            <a:solidFill>
                              <a:srgbClr val="000000"/>
                            </a:solidFill>
                          </a:uFill>
                          <a:latin typeface="Comic Sans MS"/>
                          <a:cs typeface="Comic Sans MS"/>
                        </a:rPr>
                        <a:t> </a:t>
                      </a:r>
                      <a:r>
                        <a:rPr sz="800" b="1" u="sng" dirty="0">
                          <a:uFill>
                            <a:solidFill>
                              <a:srgbClr val="000000"/>
                            </a:solidFill>
                          </a:uFill>
                          <a:latin typeface="Comic Sans MS"/>
                          <a:cs typeface="Comic Sans MS"/>
                        </a:rPr>
                        <a:t>is </a:t>
                      </a:r>
                      <a:r>
                        <a:rPr sz="800" b="1" dirty="0">
                          <a:latin typeface="Comic Sans MS"/>
                          <a:cs typeface="Comic Sans MS"/>
                        </a:rPr>
                        <a:t> </a:t>
                      </a:r>
                      <a:r>
                        <a:rPr sz="800" b="1" u="sng" spc="-5" dirty="0">
                          <a:uFill>
                            <a:solidFill>
                              <a:srgbClr val="000000"/>
                            </a:solidFill>
                          </a:uFill>
                          <a:latin typeface="Comic Sans MS"/>
                          <a:cs typeface="Comic Sans MS"/>
                        </a:rPr>
                        <a:t>baked</a:t>
                      </a:r>
                      <a:r>
                        <a:rPr sz="800" b="1" u="sng" spc="-75" dirty="0">
                          <a:uFill>
                            <a:solidFill>
                              <a:srgbClr val="000000"/>
                            </a:solidFill>
                          </a:uFill>
                          <a:latin typeface="Comic Sans MS"/>
                          <a:cs typeface="Comic Sans MS"/>
                        </a:rPr>
                        <a:t> </a:t>
                      </a:r>
                      <a:r>
                        <a:rPr sz="800" b="1" u="sng" spc="-5" dirty="0">
                          <a:uFill>
                            <a:solidFill>
                              <a:srgbClr val="000000"/>
                            </a:solidFill>
                          </a:uFill>
                          <a:latin typeface="Comic Sans MS"/>
                          <a:cs typeface="Comic Sans MS"/>
                        </a:rPr>
                        <a:t>hard</a:t>
                      </a:r>
                      <a:endParaRPr sz="800" dirty="0">
                        <a:latin typeface="Comic Sans MS"/>
                        <a:cs typeface="Comic Sans MS"/>
                      </a:endParaRPr>
                    </a:p>
                  </a:txBody>
                  <a:tcPr marL="0" marR="0" marT="1222"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marR="290195">
                        <a:lnSpc>
                          <a:spcPts val="1670"/>
                        </a:lnSpc>
                        <a:spcBef>
                          <a:spcPts val="15"/>
                        </a:spcBef>
                      </a:pPr>
                      <a:r>
                        <a:rPr sz="800" b="1" u="sng" spc="-5" dirty="0">
                          <a:uFill>
                            <a:solidFill>
                              <a:srgbClr val="000000"/>
                            </a:solidFill>
                          </a:uFill>
                          <a:latin typeface="Comic Sans MS"/>
                          <a:cs typeface="Comic Sans MS"/>
                        </a:rPr>
                        <a:t>Soil like</a:t>
                      </a:r>
                      <a:r>
                        <a:rPr sz="800" b="1" u="sng" spc="-85" dirty="0">
                          <a:uFill>
                            <a:solidFill>
                              <a:srgbClr val="000000"/>
                            </a:solidFill>
                          </a:uFill>
                          <a:latin typeface="Comic Sans MS"/>
                          <a:cs typeface="Comic Sans MS"/>
                        </a:rPr>
                        <a:t> </a:t>
                      </a:r>
                      <a:r>
                        <a:rPr sz="800" b="1" u="sng" dirty="0">
                          <a:uFill>
                            <a:solidFill>
                              <a:srgbClr val="000000"/>
                            </a:solidFill>
                          </a:uFill>
                          <a:latin typeface="Comic Sans MS"/>
                          <a:cs typeface="Comic Sans MS"/>
                        </a:rPr>
                        <a:t>a </a:t>
                      </a:r>
                      <a:r>
                        <a:rPr sz="800" b="1" dirty="0">
                          <a:latin typeface="Comic Sans MS"/>
                          <a:cs typeface="Comic Sans MS"/>
                        </a:rPr>
                        <a:t> </a:t>
                      </a:r>
                      <a:r>
                        <a:rPr sz="800" b="1" u="sng" spc="-5" dirty="0">
                          <a:uFill>
                            <a:solidFill>
                              <a:srgbClr val="000000"/>
                            </a:solidFill>
                          </a:uFill>
                          <a:latin typeface="Comic Sans MS"/>
                          <a:cs typeface="Comic Sans MS"/>
                        </a:rPr>
                        <a:t>sponge</a:t>
                      </a:r>
                      <a:endParaRPr sz="800">
                        <a:latin typeface="Comic Sans MS"/>
                        <a:cs typeface="Comic Sans MS"/>
                      </a:endParaRPr>
                    </a:p>
                  </a:txBody>
                  <a:tcPr marL="0" marR="0" marT="1222"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marR="82550">
                        <a:lnSpc>
                          <a:spcPts val="1670"/>
                        </a:lnSpc>
                        <a:spcBef>
                          <a:spcPts val="15"/>
                        </a:spcBef>
                      </a:pPr>
                      <a:r>
                        <a:rPr sz="800" b="1" u="sng" spc="-5" dirty="0">
                          <a:uFill>
                            <a:solidFill>
                              <a:srgbClr val="000000"/>
                            </a:solidFill>
                          </a:uFill>
                          <a:latin typeface="Comic Sans MS"/>
                          <a:cs typeface="Comic Sans MS"/>
                        </a:rPr>
                        <a:t>Land with </a:t>
                      </a:r>
                      <a:r>
                        <a:rPr sz="800" b="1" spc="-5" dirty="0">
                          <a:latin typeface="Comic Sans MS"/>
                          <a:cs typeface="Comic Sans MS"/>
                        </a:rPr>
                        <a:t> </a:t>
                      </a:r>
                      <a:r>
                        <a:rPr sz="800" b="1" u="sng" spc="-5" dirty="0">
                          <a:uFill>
                            <a:solidFill>
                              <a:srgbClr val="000000"/>
                            </a:solidFill>
                          </a:uFill>
                          <a:latin typeface="Comic Sans MS"/>
                          <a:cs typeface="Comic Sans MS"/>
                        </a:rPr>
                        <a:t>lots of</a:t>
                      </a:r>
                      <a:r>
                        <a:rPr sz="800" b="1" u="sng" spc="-80" dirty="0">
                          <a:uFill>
                            <a:solidFill>
                              <a:srgbClr val="000000"/>
                            </a:solidFill>
                          </a:uFill>
                          <a:latin typeface="Comic Sans MS"/>
                          <a:cs typeface="Comic Sans MS"/>
                        </a:rPr>
                        <a:t> </a:t>
                      </a:r>
                      <a:r>
                        <a:rPr sz="800" b="1" u="sng" spc="-5" dirty="0">
                          <a:uFill>
                            <a:solidFill>
                              <a:srgbClr val="000000"/>
                            </a:solidFill>
                          </a:uFill>
                          <a:latin typeface="Comic Sans MS"/>
                          <a:cs typeface="Comic Sans MS"/>
                        </a:rPr>
                        <a:t>trees</a:t>
                      </a:r>
                      <a:endParaRPr sz="800" dirty="0">
                        <a:latin typeface="Comic Sans MS"/>
                        <a:cs typeface="Comic Sans MS"/>
                      </a:endParaRPr>
                    </a:p>
                  </a:txBody>
                  <a:tcPr marL="0" marR="0" marT="1222"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marR="547370">
                        <a:lnSpc>
                          <a:spcPts val="1670"/>
                        </a:lnSpc>
                        <a:spcBef>
                          <a:spcPts val="15"/>
                        </a:spcBef>
                      </a:pPr>
                      <a:r>
                        <a:rPr sz="800" b="1" u="sng" spc="-5" dirty="0">
                          <a:uFill>
                            <a:solidFill>
                              <a:srgbClr val="000000"/>
                            </a:solidFill>
                          </a:uFill>
                          <a:latin typeface="Comic Sans MS"/>
                          <a:cs typeface="Comic Sans MS"/>
                        </a:rPr>
                        <a:t>Steep </a:t>
                      </a:r>
                      <a:r>
                        <a:rPr sz="800" b="1" spc="-5" dirty="0">
                          <a:latin typeface="Comic Sans MS"/>
                          <a:cs typeface="Comic Sans MS"/>
                        </a:rPr>
                        <a:t> </a:t>
                      </a:r>
                      <a:r>
                        <a:rPr sz="800" b="1" u="sng" dirty="0">
                          <a:uFill>
                            <a:solidFill>
                              <a:srgbClr val="000000"/>
                            </a:solidFill>
                          </a:uFill>
                          <a:latin typeface="Comic Sans MS"/>
                          <a:cs typeface="Comic Sans MS"/>
                        </a:rPr>
                        <a:t>gr</a:t>
                      </a:r>
                      <a:r>
                        <a:rPr sz="800" b="1" u="sng" spc="-5" dirty="0">
                          <a:uFill>
                            <a:solidFill>
                              <a:srgbClr val="000000"/>
                            </a:solidFill>
                          </a:uFill>
                          <a:latin typeface="Comic Sans MS"/>
                          <a:cs typeface="Comic Sans MS"/>
                        </a:rPr>
                        <a:t>ou</a:t>
                      </a:r>
                      <a:r>
                        <a:rPr sz="800" b="1" u="sng" dirty="0">
                          <a:uFill>
                            <a:solidFill>
                              <a:srgbClr val="000000"/>
                            </a:solidFill>
                          </a:uFill>
                          <a:latin typeface="Comic Sans MS"/>
                          <a:cs typeface="Comic Sans MS"/>
                        </a:rPr>
                        <a:t>nd</a:t>
                      </a:r>
                      <a:endParaRPr sz="800" dirty="0">
                        <a:latin typeface="Comic Sans MS"/>
                        <a:cs typeface="Comic Sans MS"/>
                      </a:endParaRPr>
                    </a:p>
                  </a:txBody>
                  <a:tcPr marL="0" marR="0" marT="1222"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140907">
                <a:tc>
                  <a:txBody>
                    <a:bodyPr/>
                    <a:lstStyle/>
                    <a:p>
                      <a:pPr marL="69850">
                        <a:lnSpc>
                          <a:spcPct val="100000"/>
                        </a:lnSpc>
                        <a:spcBef>
                          <a:spcPts val="155"/>
                        </a:spcBef>
                      </a:pPr>
                      <a:r>
                        <a:rPr sz="800" spc="-5" dirty="0">
                          <a:latin typeface="Comic Sans MS"/>
                          <a:cs typeface="Comic Sans MS"/>
                        </a:rPr>
                        <a:t>Keyword/s:</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spc="-5" dirty="0">
                          <a:latin typeface="Comic Sans MS"/>
                          <a:cs typeface="Comic Sans MS"/>
                        </a:rPr>
                        <a:t>Keyword/s:</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spc="-5" dirty="0">
                          <a:latin typeface="Comic Sans MS"/>
                          <a:cs typeface="Comic Sans MS"/>
                        </a:rPr>
                        <a:t>Keyword/s:</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spc="-5" dirty="0">
                          <a:latin typeface="Comic Sans MS"/>
                          <a:cs typeface="Comic Sans MS"/>
                        </a:rPr>
                        <a:t>Keyword/s:</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spc="-5" dirty="0">
                          <a:latin typeface="Comic Sans MS"/>
                          <a:cs typeface="Comic Sans MS"/>
                        </a:rPr>
                        <a:t>Keyword/s:</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155"/>
                        </a:spcBef>
                      </a:pPr>
                      <a:r>
                        <a:rPr sz="800" spc="-5" dirty="0">
                          <a:latin typeface="Comic Sans MS"/>
                          <a:cs typeface="Comic Sans MS"/>
                        </a:rPr>
                        <a:t>Keyword/s:</a:t>
                      </a:r>
                      <a:endParaRPr sz="800">
                        <a:latin typeface="Comic Sans MS"/>
                        <a:cs typeface="Comic Sans MS"/>
                      </a:endParaRPr>
                    </a:p>
                  </a:txBody>
                  <a:tcPr marL="0" marR="0" marT="12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1095488">
                <a:tc>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bl>
          </a:graphicData>
        </a:graphic>
      </p:graphicFrame>
      <p:sp>
        <p:nvSpPr>
          <p:cNvPr id="58" name="object 6">
            <a:extLst>
              <a:ext uri="{FF2B5EF4-FFF2-40B4-BE49-F238E27FC236}">
                <a16:creationId xmlns:a16="http://schemas.microsoft.com/office/drawing/2014/main" id="{E284A991-C4CD-46AC-B656-613404DCC57D}"/>
              </a:ext>
            </a:extLst>
          </p:cNvPr>
          <p:cNvSpPr txBox="1"/>
          <p:nvPr/>
        </p:nvSpPr>
        <p:spPr>
          <a:xfrm>
            <a:off x="3666001" y="4718963"/>
            <a:ext cx="4859999" cy="1339295"/>
          </a:xfrm>
          <a:prstGeom prst="rect">
            <a:avLst/>
          </a:prstGeom>
        </p:spPr>
        <p:txBody>
          <a:bodyPr vert="horz" wrap="square" lIns="0" tIns="8145" rIns="0" bIns="0" rtlCol="0">
            <a:spAutoFit/>
          </a:bodyPr>
          <a:lstStyle/>
          <a:p>
            <a:pPr marL="8145">
              <a:spcBef>
                <a:spcPts val="65"/>
              </a:spcBef>
            </a:pPr>
            <a:r>
              <a:rPr sz="770" spc="-3" dirty="0">
                <a:latin typeface="Comic Sans MS"/>
                <a:cs typeface="Comic Sans MS"/>
              </a:rPr>
              <a:t>There are both </a:t>
            </a:r>
            <a:r>
              <a:rPr sz="770" b="1" u="sng" spc="-3" dirty="0">
                <a:uFill>
                  <a:solidFill>
                    <a:srgbClr val="000000"/>
                  </a:solidFill>
                </a:uFill>
                <a:latin typeface="Comic Sans MS"/>
                <a:cs typeface="Comic Sans MS"/>
              </a:rPr>
              <a:t>physical</a:t>
            </a:r>
            <a:r>
              <a:rPr sz="770" b="1" spc="-3" dirty="0">
                <a:latin typeface="Comic Sans MS"/>
                <a:cs typeface="Comic Sans MS"/>
              </a:rPr>
              <a:t> </a:t>
            </a:r>
            <a:r>
              <a:rPr sz="770" spc="-3" dirty="0">
                <a:latin typeface="Comic Sans MS"/>
                <a:cs typeface="Comic Sans MS"/>
              </a:rPr>
              <a:t>(natural) and </a:t>
            </a:r>
            <a:r>
              <a:rPr sz="770" b="1" u="sng" spc="-3" dirty="0">
                <a:uFill>
                  <a:solidFill>
                    <a:srgbClr val="000000"/>
                  </a:solidFill>
                </a:uFill>
                <a:latin typeface="Comic Sans MS"/>
                <a:cs typeface="Comic Sans MS"/>
              </a:rPr>
              <a:t>human</a:t>
            </a:r>
            <a:r>
              <a:rPr sz="770" b="1" spc="-3" dirty="0">
                <a:latin typeface="Comic Sans MS"/>
                <a:cs typeface="Comic Sans MS"/>
              </a:rPr>
              <a:t> </a:t>
            </a:r>
            <a:r>
              <a:rPr sz="770" spc="-3" dirty="0">
                <a:latin typeface="Comic Sans MS"/>
                <a:cs typeface="Comic Sans MS"/>
              </a:rPr>
              <a:t>factors that cause</a:t>
            </a:r>
            <a:r>
              <a:rPr sz="770" spc="-147" dirty="0">
                <a:latin typeface="Comic Sans MS"/>
                <a:cs typeface="Comic Sans MS"/>
              </a:rPr>
              <a:t> </a:t>
            </a:r>
            <a:r>
              <a:rPr sz="770" spc="-3" dirty="0">
                <a:latin typeface="Comic Sans MS"/>
                <a:cs typeface="Comic Sans MS"/>
              </a:rPr>
              <a:t>flooding.</a:t>
            </a:r>
            <a:endParaRPr sz="770" dirty="0">
              <a:latin typeface="Comic Sans MS"/>
              <a:cs typeface="Comic Sans MS"/>
            </a:endParaRPr>
          </a:p>
          <a:p>
            <a:pPr marL="8145">
              <a:spcBef>
                <a:spcPts val="744"/>
              </a:spcBef>
            </a:pPr>
            <a:r>
              <a:rPr sz="770" b="1" u="sng" spc="-3" dirty="0">
                <a:uFill>
                  <a:solidFill>
                    <a:srgbClr val="000000"/>
                  </a:solidFill>
                </a:uFill>
                <a:latin typeface="Comic Sans MS"/>
                <a:cs typeface="Comic Sans MS"/>
              </a:rPr>
              <a:t>Task:</a:t>
            </a:r>
            <a:r>
              <a:rPr lang="en-GB" sz="770" b="1" dirty="0">
                <a:uFill>
                  <a:solidFill>
                    <a:srgbClr val="000000"/>
                  </a:solidFill>
                </a:uFill>
                <a:latin typeface="Comic Sans MS"/>
                <a:cs typeface="Comic Sans MS"/>
              </a:rPr>
              <a:t> </a:t>
            </a:r>
            <a:r>
              <a:rPr sz="770" spc="-3" dirty="0">
                <a:latin typeface="Comic Sans MS"/>
                <a:cs typeface="Comic Sans MS"/>
              </a:rPr>
              <a:t>Can you sort the statements below into physical of human</a:t>
            </a:r>
            <a:r>
              <a:rPr lang="en-GB" sz="770" spc="-3" dirty="0">
                <a:latin typeface="Comic Sans MS"/>
                <a:cs typeface="Comic Sans MS"/>
              </a:rPr>
              <a:t> causes of flooding </a:t>
            </a:r>
            <a:r>
              <a:rPr sz="770" spc="-3" dirty="0">
                <a:latin typeface="Comic Sans MS"/>
                <a:cs typeface="Comic Sans MS"/>
              </a:rPr>
              <a:t>by </a:t>
            </a:r>
            <a:r>
              <a:rPr lang="en-GB" sz="770" spc="-3" dirty="0">
                <a:latin typeface="Comic Sans MS"/>
                <a:cs typeface="Comic Sans MS"/>
              </a:rPr>
              <a:t>highlighting them in two different colours – make sure you complete the  key first!</a:t>
            </a:r>
          </a:p>
          <a:p>
            <a:pPr marL="8145" marR="3258">
              <a:lnSpc>
                <a:spcPct val="125000"/>
              </a:lnSpc>
              <a:spcBef>
                <a:spcPts val="520"/>
              </a:spcBef>
            </a:pPr>
            <a:endParaRPr lang="en-GB" sz="525" spc="-3" dirty="0">
              <a:latin typeface="Comic Sans MS"/>
              <a:cs typeface="Comic Sans MS"/>
            </a:endParaRPr>
          </a:p>
          <a:p>
            <a:pPr marL="301358" indent="-146607">
              <a:spcBef>
                <a:spcPts val="230"/>
              </a:spcBef>
              <a:buFont typeface="Symbol"/>
              <a:buChar char=""/>
              <a:tabLst>
                <a:tab pos="300952" algn="l"/>
                <a:tab pos="301358" algn="l"/>
              </a:tabLst>
            </a:pPr>
            <a:r>
              <a:rPr lang="en-GB" sz="770" spc="-3" dirty="0">
                <a:latin typeface="Comic Sans MS"/>
                <a:cs typeface="Comic Sans MS"/>
              </a:rPr>
              <a:t>Impermeable Rock</a:t>
            </a:r>
            <a:endParaRPr lang="en-GB" sz="770" dirty="0">
              <a:latin typeface="Comic Sans MS"/>
              <a:cs typeface="Comic Sans MS"/>
            </a:endParaRPr>
          </a:p>
          <a:p>
            <a:pPr marL="301358" indent="-146607">
              <a:spcBef>
                <a:spcPts val="230"/>
              </a:spcBef>
              <a:buFont typeface="Symbol"/>
              <a:buChar char=""/>
              <a:tabLst>
                <a:tab pos="300952" algn="l"/>
                <a:tab pos="301358" algn="l"/>
              </a:tabLst>
            </a:pPr>
            <a:r>
              <a:rPr lang="en-GB" sz="770" dirty="0">
                <a:latin typeface="Comic Sans MS"/>
                <a:cs typeface="Comic Sans MS"/>
              </a:rPr>
              <a:t>A </a:t>
            </a:r>
            <a:r>
              <a:rPr lang="en-GB" sz="770" spc="-3" dirty="0">
                <a:latin typeface="Comic Sans MS"/>
                <a:cs typeface="Comic Sans MS"/>
              </a:rPr>
              <a:t>town next </a:t>
            </a:r>
            <a:r>
              <a:rPr lang="en-GB" sz="770" dirty="0">
                <a:latin typeface="Comic Sans MS"/>
                <a:cs typeface="Comic Sans MS"/>
              </a:rPr>
              <a:t>to a</a:t>
            </a:r>
            <a:r>
              <a:rPr lang="en-GB" sz="770" spc="-3" dirty="0">
                <a:latin typeface="Comic Sans MS"/>
                <a:cs typeface="Comic Sans MS"/>
              </a:rPr>
              <a:t> river</a:t>
            </a:r>
            <a:endParaRPr lang="en-GB" sz="770" dirty="0">
              <a:latin typeface="Comic Sans MS"/>
              <a:cs typeface="Comic Sans MS"/>
            </a:endParaRPr>
          </a:p>
          <a:p>
            <a:pPr marL="301358" indent="-146607">
              <a:spcBef>
                <a:spcPts val="237"/>
              </a:spcBef>
              <a:buFont typeface="Symbol"/>
              <a:buChar char=""/>
              <a:tabLst>
                <a:tab pos="300952" algn="l"/>
                <a:tab pos="301358" algn="l"/>
              </a:tabLst>
            </a:pPr>
            <a:r>
              <a:rPr sz="770" spc="-3" dirty="0">
                <a:latin typeface="Comic Sans MS"/>
                <a:cs typeface="Comic Sans MS"/>
              </a:rPr>
              <a:t>Deforestation</a:t>
            </a:r>
            <a:endParaRPr sz="770" dirty="0">
              <a:latin typeface="Comic Sans MS"/>
              <a:cs typeface="Comic Sans MS"/>
            </a:endParaRPr>
          </a:p>
          <a:p>
            <a:pPr marL="301358" indent="-146607">
              <a:spcBef>
                <a:spcPts val="230"/>
              </a:spcBef>
              <a:buFont typeface="Symbol"/>
              <a:buChar char=""/>
              <a:tabLst>
                <a:tab pos="300952" algn="l"/>
                <a:tab pos="301358" algn="l"/>
              </a:tabLst>
            </a:pPr>
            <a:r>
              <a:rPr sz="770" spc="-3" dirty="0">
                <a:latin typeface="Comic Sans MS"/>
                <a:cs typeface="Comic Sans MS"/>
              </a:rPr>
              <a:t>Long periods of hot dry</a:t>
            </a:r>
            <a:r>
              <a:rPr sz="770" spc="7" dirty="0">
                <a:latin typeface="Comic Sans MS"/>
                <a:cs typeface="Comic Sans MS"/>
              </a:rPr>
              <a:t> </a:t>
            </a:r>
            <a:r>
              <a:rPr sz="770" spc="-3" dirty="0">
                <a:latin typeface="Comic Sans MS"/>
                <a:cs typeface="Comic Sans MS"/>
              </a:rPr>
              <a:t>weather</a:t>
            </a:r>
            <a:endParaRPr sz="770" dirty="0">
              <a:latin typeface="Comic Sans MS"/>
              <a:cs typeface="Comic Sans MS"/>
            </a:endParaRPr>
          </a:p>
          <a:p>
            <a:pPr marL="301358" indent="-146607">
              <a:spcBef>
                <a:spcPts val="237"/>
              </a:spcBef>
              <a:buFont typeface="Symbol"/>
              <a:buChar char=""/>
              <a:tabLst>
                <a:tab pos="300952" algn="l"/>
                <a:tab pos="301358" algn="l"/>
              </a:tabLst>
            </a:pPr>
            <a:r>
              <a:rPr sz="770" spc="-3" dirty="0">
                <a:latin typeface="Comic Sans MS"/>
                <a:cs typeface="Comic Sans MS"/>
              </a:rPr>
              <a:t>Steep Valley Sides</a:t>
            </a:r>
            <a:endParaRPr sz="770" dirty="0">
              <a:latin typeface="Comic Sans MS"/>
              <a:cs typeface="Comic Sans MS"/>
            </a:endParaRPr>
          </a:p>
        </p:txBody>
      </p:sp>
      <p:graphicFrame>
        <p:nvGraphicFramePr>
          <p:cNvPr id="59" name="Table 7">
            <a:extLst>
              <a:ext uri="{FF2B5EF4-FFF2-40B4-BE49-F238E27FC236}">
                <a16:creationId xmlns:a16="http://schemas.microsoft.com/office/drawing/2014/main" id="{1C499D8C-8B2E-4E8F-B269-680891EF5231}"/>
              </a:ext>
            </a:extLst>
          </p:cNvPr>
          <p:cNvGraphicFramePr>
            <a:graphicFrameLocks noGrp="1"/>
          </p:cNvGraphicFramePr>
          <p:nvPr>
            <p:extLst/>
          </p:nvPr>
        </p:nvGraphicFramePr>
        <p:xfrm>
          <a:off x="5845777" y="5521099"/>
          <a:ext cx="1431449" cy="475662"/>
        </p:xfrm>
        <a:graphic>
          <a:graphicData uri="http://schemas.openxmlformats.org/drawingml/2006/table">
            <a:tbl>
              <a:tblPr firstRow="1" bandRow="1">
                <a:tableStyleId>{5C22544A-7EE6-4342-B048-85BDC9FD1C3A}</a:tableStyleId>
              </a:tblPr>
              <a:tblGrid>
                <a:gridCol w="300143">
                  <a:extLst>
                    <a:ext uri="{9D8B030D-6E8A-4147-A177-3AD203B41FA5}">
                      <a16:colId xmlns:a16="http://schemas.microsoft.com/office/drawing/2014/main" val="1542145337"/>
                    </a:ext>
                  </a:extLst>
                </a:gridCol>
                <a:gridCol w="1131307">
                  <a:extLst>
                    <a:ext uri="{9D8B030D-6E8A-4147-A177-3AD203B41FA5}">
                      <a16:colId xmlns:a16="http://schemas.microsoft.com/office/drawing/2014/main" val="501964191"/>
                    </a:ext>
                  </a:extLst>
                </a:gridCol>
              </a:tblGrid>
              <a:tr h="237831">
                <a:tc>
                  <a:txBody>
                    <a:bodyPr/>
                    <a:lstStyle/>
                    <a:p>
                      <a:endParaRPr lang="en-GB" sz="900" b="1" dirty="0">
                        <a:solidFill>
                          <a:schemeClr val="tx1"/>
                        </a:solidFill>
                        <a:latin typeface="Tw Cen MT" panose="020B0602020104020603" pitchFamily="34" charset="0"/>
                      </a:endParaRPr>
                    </a:p>
                  </a:txBody>
                  <a:tcPr marL="58643" marR="58643" marT="29321" marB="293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Tw Cen MT" panose="020B0602020104020603" pitchFamily="34" charset="0"/>
                        </a:rPr>
                        <a:t>Physical</a:t>
                      </a:r>
                    </a:p>
                  </a:txBody>
                  <a:tcPr marL="58643" marR="58643" marT="29321" marB="293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938031"/>
                  </a:ext>
                </a:extLst>
              </a:tr>
              <a:tr h="237831">
                <a:tc>
                  <a:txBody>
                    <a:bodyPr/>
                    <a:lstStyle/>
                    <a:p>
                      <a:endParaRPr lang="en-GB" sz="900" b="1">
                        <a:solidFill>
                          <a:schemeClr val="tx1"/>
                        </a:solidFill>
                        <a:latin typeface="Tw Cen MT" panose="020B0602020104020603" pitchFamily="34" charset="0"/>
                      </a:endParaRPr>
                    </a:p>
                  </a:txBody>
                  <a:tcPr marL="58643" marR="58643" marT="29321" marB="293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Tw Cen MT" panose="020B0602020104020603" pitchFamily="34" charset="0"/>
                        </a:rPr>
                        <a:t>Human</a:t>
                      </a:r>
                    </a:p>
                  </a:txBody>
                  <a:tcPr marL="58643" marR="58643" marT="29321" marB="293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4940896"/>
                  </a:ext>
                </a:extLst>
              </a:tr>
            </a:tbl>
          </a:graphicData>
        </a:graphic>
      </p:graphicFrame>
      <p:sp>
        <p:nvSpPr>
          <p:cNvPr id="11" name="Rectangle 10">
            <a:extLst>
              <a:ext uri="{FF2B5EF4-FFF2-40B4-BE49-F238E27FC236}">
                <a16:creationId xmlns:a16="http://schemas.microsoft.com/office/drawing/2014/main" id="{0CCA4768-D07F-4977-9CF7-352767F64C46}"/>
              </a:ext>
            </a:extLst>
          </p:cNvPr>
          <p:cNvSpPr/>
          <p:nvPr/>
        </p:nvSpPr>
        <p:spPr>
          <a:xfrm>
            <a:off x="3579855" y="55604"/>
            <a:ext cx="5004487" cy="600164"/>
          </a:xfrm>
          <a:prstGeom prst="rect">
            <a:avLst/>
          </a:prstGeom>
          <a:ln>
            <a:solidFill>
              <a:schemeClr val="tx1"/>
            </a:solidFill>
          </a:ln>
        </p:spPr>
        <p:txBody>
          <a:bodyPr wrap="square">
            <a:spAutoFit/>
          </a:bodyPr>
          <a:lstStyle/>
          <a:p>
            <a:r>
              <a:rPr lang="en-GB" sz="825" b="1" dirty="0">
                <a:solidFill>
                  <a:srgbClr val="FF0000"/>
                </a:solidFill>
                <a:latin typeface="Tw Cen MT" panose="020B0602020104020603" pitchFamily="34" charset="0"/>
              </a:rPr>
              <a:t>CONTINUED - TASK 23 – How do floods happen?: </a:t>
            </a:r>
            <a:r>
              <a:rPr lang="en-GB" sz="825" dirty="0">
                <a:solidFill>
                  <a:srgbClr val="FF0000"/>
                </a:solidFill>
                <a:latin typeface="Tw Cen MT" panose="020B0602020104020603" pitchFamily="34" charset="0"/>
              </a:rPr>
              <a:t>The next part of the rivers topic would’ve been to study flooding, starting with, ‘how do floods happen?’. Floods happen because of a series of events – not just lots of rain! It is important to understand this process, so that you’re able to explain the physical and human causes of flooding.</a:t>
            </a:r>
          </a:p>
          <a:p>
            <a:r>
              <a:rPr lang="en-GB" sz="825" dirty="0">
                <a:solidFill>
                  <a:srgbClr val="FF0000"/>
                </a:solidFill>
                <a:latin typeface="Tw Cen MT" panose="020B0602020104020603" pitchFamily="34" charset="0"/>
              </a:rPr>
              <a:t>The next 4 pages takes you through how floods happen. Read the information carefully and complete the tasks. </a:t>
            </a:r>
          </a:p>
        </p:txBody>
      </p:sp>
    </p:spTree>
    <p:extLst>
      <p:ext uri="{BB962C8B-B14F-4D97-AF65-F5344CB8AC3E}">
        <p14:creationId xmlns:p14="http://schemas.microsoft.com/office/powerpoint/2010/main" val="769375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3579855" y="55604"/>
            <a:ext cx="5004487" cy="507831"/>
          </a:xfrm>
          <a:prstGeom prst="rect">
            <a:avLst/>
          </a:prstGeom>
          <a:ln>
            <a:solidFill>
              <a:schemeClr val="tx1"/>
            </a:solidFill>
          </a:ln>
        </p:spPr>
        <p:txBody>
          <a:bodyPr wrap="square">
            <a:spAutoFit/>
          </a:bodyPr>
          <a:lstStyle/>
          <a:p>
            <a:r>
              <a:rPr lang="en-GB" sz="900" b="1" dirty="0">
                <a:latin typeface="Tw Cen MT" panose="020B0602020104020603" pitchFamily="34" charset="0"/>
              </a:rPr>
              <a:t>CONTINUED - TASK 15 – Key knowledge: </a:t>
            </a:r>
            <a:r>
              <a:rPr lang="en-GB" sz="900" dirty="0">
                <a:latin typeface="Tw Cen MT" panose="020B0602020104020603" pitchFamily="34" charset="0"/>
              </a:rPr>
              <a:t>Read through the information on the next </a:t>
            </a:r>
            <a:r>
              <a:rPr lang="en-GB" sz="900" b="1" dirty="0">
                <a:latin typeface="Tw Cen MT" panose="020B0602020104020603" pitchFamily="34" charset="0"/>
              </a:rPr>
              <a:t>4 pages</a:t>
            </a:r>
            <a:r>
              <a:rPr lang="en-GB" sz="9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9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3616926" y="6339017"/>
            <a:ext cx="4457700"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6" name="Picture 5">
            <a:hlinkClick r:id="rId4" action="ppaction://hlinksldjump"/>
            <a:extLst>
              <a:ext uri="{FF2B5EF4-FFF2-40B4-BE49-F238E27FC236}">
                <a16:creationId xmlns:a16="http://schemas.microsoft.com/office/drawing/2014/main" id="{89BFCF8F-467E-41AE-8AE6-C9DDB99CC0EC}"/>
              </a:ext>
            </a:extLst>
          </p:cNvPr>
          <p:cNvPicPr>
            <a:picLocks noChangeAspect="1"/>
          </p:cNvPicPr>
          <p:nvPr/>
        </p:nvPicPr>
        <p:blipFill>
          <a:blip r:embed="rId5"/>
          <a:stretch>
            <a:fillRect/>
          </a:stretch>
        </p:blipFill>
        <p:spPr>
          <a:xfrm>
            <a:off x="8156350" y="6339017"/>
            <a:ext cx="418724" cy="435577"/>
          </a:xfrm>
          <a:prstGeom prst="rect">
            <a:avLst/>
          </a:prstGeom>
        </p:spPr>
      </p:pic>
      <p:pic>
        <p:nvPicPr>
          <p:cNvPr id="2" name="Picture 1">
            <a:extLst>
              <a:ext uri="{FF2B5EF4-FFF2-40B4-BE49-F238E27FC236}">
                <a16:creationId xmlns:a16="http://schemas.microsoft.com/office/drawing/2014/main" id="{ECD54ACB-4114-400A-BFC3-B1D1AFEF9C49}"/>
              </a:ext>
            </a:extLst>
          </p:cNvPr>
          <p:cNvPicPr>
            <a:picLocks noChangeAspect="1"/>
          </p:cNvPicPr>
          <p:nvPr/>
        </p:nvPicPr>
        <p:blipFill>
          <a:blip r:embed="rId6"/>
          <a:stretch>
            <a:fillRect/>
          </a:stretch>
        </p:blipFill>
        <p:spPr>
          <a:xfrm rot="16200000">
            <a:off x="3265388" y="1304184"/>
            <a:ext cx="5661224" cy="4271000"/>
          </a:xfrm>
          <a:prstGeom prst="rect">
            <a:avLst/>
          </a:prstGeom>
        </p:spPr>
      </p:pic>
    </p:spTree>
    <p:extLst>
      <p:ext uri="{BB962C8B-B14F-4D97-AF65-F5344CB8AC3E}">
        <p14:creationId xmlns:p14="http://schemas.microsoft.com/office/powerpoint/2010/main" val="40396552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D860B3C-0794-43E1-B59C-BD0D4E981774}"/>
              </a:ext>
            </a:extLst>
          </p:cNvPr>
          <p:cNvSpPr/>
          <p:nvPr/>
        </p:nvSpPr>
        <p:spPr>
          <a:xfrm>
            <a:off x="3616926" y="6339017"/>
            <a:ext cx="4457700"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11" name="Picture 10">
            <a:hlinkClick r:id="rId4" action="ppaction://hlinksldjump"/>
            <a:extLst>
              <a:ext uri="{FF2B5EF4-FFF2-40B4-BE49-F238E27FC236}">
                <a16:creationId xmlns:a16="http://schemas.microsoft.com/office/drawing/2014/main" id="{607F393D-BA78-493D-8F05-0868B7AE3ED6}"/>
              </a:ext>
            </a:extLst>
          </p:cNvPr>
          <p:cNvPicPr>
            <a:picLocks noChangeAspect="1"/>
          </p:cNvPicPr>
          <p:nvPr/>
        </p:nvPicPr>
        <p:blipFill>
          <a:blip r:embed="rId5"/>
          <a:stretch>
            <a:fillRect/>
          </a:stretch>
        </p:blipFill>
        <p:spPr>
          <a:xfrm>
            <a:off x="8156350" y="6339017"/>
            <a:ext cx="418724" cy="435577"/>
          </a:xfrm>
          <a:prstGeom prst="rect">
            <a:avLst/>
          </a:prstGeom>
        </p:spPr>
      </p:pic>
      <p:sp>
        <p:nvSpPr>
          <p:cNvPr id="12" name="object 2">
            <a:extLst>
              <a:ext uri="{FF2B5EF4-FFF2-40B4-BE49-F238E27FC236}">
                <a16:creationId xmlns:a16="http://schemas.microsoft.com/office/drawing/2014/main" id="{6FE9DF63-92A0-4FBA-91C3-5D1ABD27ABCC}"/>
              </a:ext>
            </a:extLst>
          </p:cNvPr>
          <p:cNvSpPr txBox="1"/>
          <p:nvPr/>
        </p:nvSpPr>
        <p:spPr>
          <a:xfrm>
            <a:off x="3940046" y="760590"/>
            <a:ext cx="4161633" cy="1628989"/>
          </a:xfrm>
          <a:prstGeom prst="rect">
            <a:avLst/>
          </a:prstGeom>
        </p:spPr>
        <p:txBody>
          <a:bodyPr vert="horz" wrap="square" lIns="0" tIns="8145" rIns="0" bIns="0" rtlCol="0">
            <a:spAutoFit/>
          </a:bodyPr>
          <a:lstStyle/>
          <a:p>
            <a:pPr marL="8145">
              <a:spcBef>
                <a:spcPts val="65"/>
              </a:spcBef>
            </a:pPr>
            <a:r>
              <a:rPr sz="770" b="1" u="sng" spc="-3" dirty="0">
                <a:uFill>
                  <a:solidFill>
                    <a:srgbClr val="000000"/>
                  </a:solidFill>
                </a:uFill>
                <a:latin typeface="Comic Sans MS"/>
                <a:cs typeface="Comic Sans MS"/>
              </a:rPr>
              <a:t>Task:</a:t>
            </a:r>
            <a:endParaRPr sz="770" dirty="0">
              <a:latin typeface="Comic Sans MS"/>
              <a:cs typeface="Comic Sans MS"/>
            </a:endParaRPr>
          </a:p>
          <a:p>
            <a:pPr marL="8145" marR="3258">
              <a:lnSpc>
                <a:spcPct val="125699"/>
              </a:lnSpc>
              <a:spcBef>
                <a:spcPts val="507"/>
              </a:spcBef>
            </a:pPr>
            <a:r>
              <a:rPr sz="770" spc="-3" dirty="0">
                <a:latin typeface="Comic Sans MS"/>
                <a:cs typeface="Comic Sans MS"/>
              </a:rPr>
              <a:t>Choose </a:t>
            </a:r>
            <a:r>
              <a:rPr sz="770" b="1" u="sng" spc="-3" dirty="0">
                <a:uFill>
                  <a:solidFill>
                    <a:srgbClr val="000000"/>
                  </a:solidFill>
                </a:uFill>
                <a:latin typeface="Comic Sans MS"/>
                <a:cs typeface="Comic Sans MS"/>
              </a:rPr>
              <a:t>one</a:t>
            </a:r>
            <a:r>
              <a:rPr sz="770" b="1" spc="-3" dirty="0">
                <a:latin typeface="Comic Sans MS"/>
                <a:cs typeface="Comic Sans MS"/>
              </a:rPr>
              <a:t> </a:t>
            </a:r>
            <a:r>
              <a:rPr sz="770" spc="-3" dirty="0">
                <a:latin typeface="Comic Sans MS"/>
                <a:cs typeface="Comic Sans MS"/>
              </a:rPr>
              <a:t>of the human</a:t>
            </a:r>
            <a:r>
              <a:rPr lang="en-GB" sz="770" spc="-3" dirty="0">
                <a:latin typeface="Comic Sans MS"/>
                <a:cs typeface="Comic Sans MS"/>
              </a:rPr>
              <a:t> factors</a:t>
            </a:r>
            <a:r>
              <a:rPr sz="770" spc="-3" dirty="0">
                <a:latin typeface="Comic Sans MS"/>
                <a:cs typeface="Comic Sans MS"/>
              </a:rPr>
              <a:t> </a:t>
            </a:r>
            <a:r>
              <a:rPr lang="en-GB" sz="770" b="1" u="sng" spc="-3" dirty="0">
                <a:uFill>
                  <a:solidFill>
                    <a:srgbClr val="000000"/>
                  </a:solidFill>
                </a:uFill>
                <a:latin typeface="Comic Sans MS"/>
                <a:cs typeface="Comic Sans MS"/>
              </a:rPr>
              <a:t>and</a:t>
            </a:r>
            <a:r>
              <a:rPr sz="770" b="1" spc="-3" dirty="0">
                <a:latin typeface="Comic Sans MS"/>
                <a:cs typeface="Comic Sans MS"/>
              </a:rPr>
              <a:t> </a:t>
            </a:r>
            <a:r>
              <a:rPr lang="en-GB" sz="770" spc="-3" dirty="0">
                <a:latin typeface="Comic Sans MS"/>
                <a:cs typeface="Comic Sans MS"/>
              </a:rPr>
              <a:t>one of the </a:t>
            </a:r>
            <a:r>
              <a:rPr sz="770" spc="-3" dirty="0">
                <a:latin typeface="Comic Sans MS"/>
                <a:cs typeface="Comic Sans MS"/>
              </a:rPr>
              <a:t>physical factors. </a:t>
            </a:r>
            <a:r>
              <a:rPr lang="en-GB" sz="770" spc="-3" dirty="0">
                <a:latin typeface="Comic Sans MS"/>
                <a:cs typeface="Comic Sans MS"/>
              </a:rPr>
              <a:t>In the spaces below, explain how they lead to flooding.</a:t>
            </a:r>
          </a:p>
          <a:p>
            <a:pPr marL="8145" marR="3258">
              <a:lnSpc>
                <a:spcPct val="125699"/>
              </a:lnSpc>
              <a:spcBef>
                <a:spcPts val="507"/>
              </a:spcBef>
            </a:pPr>
            <a:endParaRPr lang="en-GB" sz="770" spc="-3" dirty="0">
              <a:latin typeface="Comic Sans MS"/>
              <a:cs typeface="Comic Sans MS"/>
            </a:endParaRPr>
          </a:p>
          <a:p>
            <a:pPr marL="8145" marR="3258">
              <a:lnSpc>
                <a:spcPct val="125699"/>
              </a:lnSpc>
              <a:spcBef>
                <a:spcPts val="507"/>
              </a:spcBef>
            </a:pPr>
            <a:r>
              <a:rPr lang="en-GB" sz="770" spc="-3" dirty="0">
                <a:latin typeface="Comic Sans MS"/>
                <a:cs typeface="Comic Sans MS"/>
              </a:rPr>
              <a:t>Remember:</a:t>
            </a:r>
          </a:p>
          <a:p>
            <a:pPr marL="118100" marR="3258" indent="-109955">
              <a:lnSpc>
                <a:spcPct val="125699"/>
              </a:lnSpc>
              <a:spcBef>
                <a:spcPts val="507"/>
              </a:spcBef>
              <a:buFont typeface="Arial" panose="020B0604020202020204" pitchFamily="34" charset="0"/>
              <a:buChar char="•"/>
            </a:pPr>
            <a:r>
              <a:rPr lang="en-GB" sz="770" spc="-3" dirty="0">
                <a:latin typeface="Comic Sans MS"/>
                <a:cs typeface="Comic Sans MS"/>
              </a:rPr>
              <a:t>Use the flooding keywords as much as you can to improve your work</a:t>
            </a:r>
          </a:p>
          <a:p>
            <a:pPr marL="118100" marR="3258" indent="-109955">
              <a:lnSpc>
                <a:spcPct val="125699"/>
              </a:lnSpc>
              <a:spcBef>
                <a:spcPts val="507"/>
              </a:spcBef>
              <a:buFont typeface="Arial" panose="020B0604020202020204" pitchFamily="34" charset="0"/>
              <a:buChar char="•"/>
            </a:pPr>
            <a:r>
              <a:rPr lang="en-GB" sz="770" spc="-3" dirty="0">
                <a:latin typeface="Comic Sans MS"/>
                <a:cs typeface="Comic Sans MS"/>
              </a:rPr>
              <a:t>Flooding is all about  the speed at which water reaches the river, once it has fallen as rain. Anything that means water reaches the river more quickly will cause flooding – you need to explain why that’s the case.</a:t>
            </a:r>
            <a:endParaRPr sz="770" dirty="0">
              <a:latin typeface="Comic Sans MS"/>
              <a:cs typeface="Comic Sans MS"/>
            </a:endParaRPr>
          </a:p>
        </p:txBody>
      </p:sp>
      <p:sp>
        <p:nvSpPr>
          <p:cNvPr id="13" name="Rectangle 12">
            <a:extLst>
              <a:ext uri="{FF2B5EF4-FFF2-40B4-BE49-F238E27FC236}">
                <a16:creationId xmlns:a16="http://schemas.microsoft.com/office/drawing/2014/main" id="{DF18E38B-2091-4B36-B59F-69F6AC5D4040}"/>
              </a:ext>
            </a:extLst>
          </p:cNvPr>
          <p:cNvSpPr/>
          <p:nvPr/>
        </p:nvSpPr>
        <p:spPr>
          <a:xfrm>
            <a:off x="3740346" y="2721060"/>
            <a:ext cx="4673842" cy="15938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770" i="1" dirty="0">
                <a:solidFill>
                  <a:sysClr val="windowText" lastClr="000000"/>
                </a:solidFill>
              </a:rPr>
              <a:t>One human cause of flooding is…</a:t>
            </a:r>
          </a:p>
          <a:p>
            <a:endParaRPr lang="en-GB" sz="770" i="1" dirty="0">
              <a:solidFill>
                <a:sysClr val="windowText" lastClr="000000"/>
              </a:solidFill>
            </a:endParaRPr>
          </a:p>
          <a:p>
            <a:r>
              <a:rPr lang="en-GB" sz="770" i="1" dirty="0">
                <a:solidFill>
                  <a:sysClr val="windowText" lastClr="000000"/>
                </a:solidFill>
              </a:rPr>
              <a:t>This causes flooding because…</a:t>
            </a:r>
          </a:p>
        </p:txBody>
      </p:sp>
      <p:sp>
        <p:nvSpPr>
          <p:cNvPr id="14" name="Rectangle 13">
            <a:extLst>
              <a:ext uri="{FF2B5EF4-FFF2-40B4-BE49-F238E27FC236}">
                <a16:creationId xmlns:a16="http://schemas.microsoft.com/office/drawing/2014/main" id="{642C0920-5FB3-4FD7-9B73-D2552EB01B47}"/>
              </a:ext>
            </a:extLst>
          </p:cNvPr>
          <p:cNvSpPr/>
          <p:nvPr/>
        </p:nvSpPr>
        <p:spPr>
          <a:xfrm>
            <a:off x="3759079" y="4617236"/>
            <a:ext cx="4673842" cy="15938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770" i="1" dirty="0">
                <a:solidFill>
                  <a:sysClr val="windowText" lastClr="000000"/>
                </a:solidFill>
              </a:rPr>
              <a:t>One physical cause of flooding is…</a:t>
            </a:r>
          </a:p>
          <a:p>
            <a:endParaRPr lang="en-GB" sz="770" i="1" dirty="0">
              <a:solidFill>
                <a:sysClr val="windowText" lastClr="000000"/>
              </a:solidFill>
            </a:endParaRPr>
          </a:p>
          <a:p>
            <a:r>
              <a:rPr lang="en-GB" sz="770" i="1" dirty="0">
                <a:solidFill>
                  <a:sysClr val="windowText" lastClr="000000"/>
                </a:solidFill>
              </a:rPr>
              <a:t>This causes flooding because…</a:t>
            </a:r>
          </a:p>
        </p:txBody>
      </p:sp>
      <p:sp>
        <p:nvSpPr>
          <p:cNvPr id="9" name="Rectangle 8">
            <a:extLst>
              <a:ext uri="{FF2B5EF4-FFF2-40B4-BE49-F238E27FC236}">
                <a16:creationId xmlns:a16="http://schemas.microsoft.com/office/drawing/2014/main" id="{C807FDBD-9A06-4202-A5E4-4394286C38F5}"/>
              </a:ext>
            </a:extLst>
          </p:cNvPr>
          <p:cNvSpPr/>
          <p:nvPr/>
        </p:nvSpPr>
        <p:spPr>
          <a:xfrm>
            <a:off x="3579855" y="55604"/>
            <a:ext cx="5004487" cy="600164"/>
          </a:xfrm>
          <a:prstGeom prst="rect">
            <a:avLst/>
          </a:prstGeom>
          <a:ln>
            <a:solidFill>
              <a:schemeClr val="tx1"/>
            </a:solidFill>
          </a:ln>
        </p:spPr>
        <p:txBody>
          <a:bodyPr wrap="square">
            <a:spAutoFit/>
          </a:bodyPr>
          <a:lstStyle/>
          <a:p>
            <a:r>
              <a:rPr lang="en-GB" sz="825" b="1" dirty="0">
                <a:solidFill>
                  <a:srgbClr val="FF0000"/>
                </a:solidFill>
                <a:latin typeface="Tw Cen MT" panose="020B0602020104020603" pitchFamily="34" charset="0"/>
              </a:rPr>
              <a:t>CONTINUED - TASK 23 – How do floods happen?: </a:t>
            </a:r>
            <a:r>
              <a:rPr lang="en-GB" sz="825" dirty="0">
                <a:solidFill>
                  <a:srgbClr val="FF0000"/>
                </a:solidFill>
                <a:latin typeface="Tw Cen MT" panose="020B0602020104020603" pitchFamily="34" charset="0"/>
              </a:rPr>
              <a:t>The next part of the rivers topic would’ve been to study flooding, starting with, ‘how do floods happen?’. Floods happen because of a series of events – not just lots of rain! It is important to understand this process, so that you’re able to explain the physical and human causes of flooding.</a:t>
            </a:r>
          </a:p>
          <a:p>
            <a:r>
              <a:rPr lang="en-GB" sz="825" dirty="0">
                <a:solidFill>
                  <a:srgbClr val="FF0000"/>
                </a:solidFill>
                <a:latin typeface="Tw Cen MT" panose="020B0602020104020603" pitchFamily="34" charset="0"/>
              </a:rPr>
              <a:t>The next 4 pages takes you through how floods happen. Read the information carefully and complete the tasks. </a:t>
            </a:r>
          </a:p>
        </p:txBody>
      </p:sp>
    </p:spTree>
    <p:extLst>
      <p:ext uri="{BB962C8B-B14F-4D97-AF65-F5344CB8AC3E}">
        <p14:creationId xmlns:p14="http://schemas.microsoft.com/office/powerpoint/2010/main" val="2461117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9DA15A-A840-41F6-8B15-2C5BFFF19DF5}"/>
              </a:ext>
            </a:extLst>
          </p:cNvPr>
          <p:cNvSpPr/>
          <p:nvPr/>
        </p:nvSpPr>
        <p:spPr>
          <a:xfrm>
            <a:off x="3616926" y="6339017"/>
            <a:ext cx="4457700"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12" name="Picture 11">
            <a:hlinkClick r:id="rId4" action="ppaction://hlinksldjump"/>
            <a:extLst>
              <a:ext uri="{FF2B5EF4-FFF2-40B4-BE49-F238E27FC236}">
                <a16:creationId xmlns:a16="http://schemas.microsoft.com/office/drawing/2014/main" id="{0A8E0626-01A3-4CAE-876D-3C1683CBF0FC}"/>
              </a:ext>
            </a:extLst>
          </p:cNvPr>
          <p:cNvPicPr>
            <a:picLocks noChangeAspect="1"/>
          </p:cNvPicPr>
          <p:nvPr/>
        </p:nvPicPr>
        <p:blipFill>
          <a:blip r:embed="rId5"/>
          <a:stretch>
            <a:fillRect/>
          </a:stretch>
        </p:blipFill>
        <p:spPr>
          <a:xfrm>
            <a:off x="8156350" y="6339017"/>
            <a:ext cx="418724" cy="435577"/>
          </a:xfrm>
          <a:prstGeom prst="rect">
            <a:avLst/>
          </a:prstGeom>
        </p:spPr>
      </p:pic>
      <p:sp>
        <p:nvSpPr>
          <p:cNvPr id="13" name="Rectangle 12">
            <a:extLst>
              <a:ext uri="{FF2B5EF4-FFF2-40B4-BE49-F238E27FC236}">
                <a16:creationId xmlns:a16="http://schemas.microsoft.com/office/drawing/2014/main" id="{2AF37FC5-94B4-4CFB-B5D4-D4DE427188AD}"/>
              </a:ext>
            </a:extLst>
          </p:cNvPr>
          <p:cNvSpPr/>
          <p:nvPr/>
        </p:nvSpPr>
        <p:spPr>
          <a:xfrm>
            <a:off x="3579855" y="83407"/>
            <a:ext cx="5002730" cy="415498"/>
          </a:xfrm>
          <a:prstGeom prst="rect">
            <a:avLst/>
          </a:prstGeom>
          <a:ln>
            <a:solidFill>
              <a:schemeClr val="tx1"/>
            </a:solidFill>
          </a:ln>
        </p:spPr>
        <p:txBody>
          <a:bodyPr wrap="square">
            <a:spAutoFit/>
          </a:bodyPr>
          <a:lstStyle/>
          <a:p>
            <a:r>
              <a:rPr lang="en-GB" sz="1050" b="1" dirty="0">
                <a:latin typeface="Tw Cen MT" panose="020B0602020104020603" pitchFamily="34" charset="0"/>
              </a:rPr>
              <a:t>TASK 16 – Geography Skills: </a:t>
            </a:r>
            <a:r>
              <a:rPr lang="en-GB" sz="1050" dirty="0">
                <a:latin typeface="Tw Cen MT" panose="020B0602020104020603" pitchFamily="34" charset="0"/>
              </a:rPr>
              <a:t>Use the figures/info below to help you answer the 2 questions. Type your answers directly into the textbox underneath the question</a:t>
            </a:r>
            <a:endParaRPr lang="en-GB" sz="1050" b="1" dirty="0">
              <a:latin typeface="Tw Cen MT" panose="020B0602020104020603" pitchFamily="34" charset="0"/>
            </a:endParaRPr>
          </a:p>
        </p:txBody>
      </p:sp>
      <p:pic>
        <p:nvPicPr>
          <p:cNvPr id="7" name="Picture 6">
            <a:extLst>
              <a:ext uri="{FF2B5EF4-FFF2-40B4-BE49-F238E27FC236}">
                <a16:creationId xmlns:a16="http://schemas.microsoft.com/office/drawing/2014/main" id="{F0B4AC2B-8E28-4EF5-8D2F-B5FD43EF5760}"/>
              </a:ext>
            </a:extLst>
          </p:cNvPr>
          <p:cNvPicPr>
            <a:picLocks noChangeAspect="1"/>
          </p:cNvPicPr>
          <p:nvPr/>
        </p:nvPicPr>
        <p:blipFill>
          <a:blip r:embed="rId6"/>
          <a:stretch>
            <a:fillRect/>
          </a:stretch>
        </p:blipFill>
        <p:spPr>
          <a:xfrm>
            <a:off x="4069352" y="778310"/>
            <a:ext cx="4086998" cy="2311988"/>
          </a:xfrm>
          <a:prstGeom prst="rect">
            <a:avLst/>
          </a:prstGeom>
        </p:spPr>
      </p:pic>
      <p:sp>
        <p:nvSpPr>
          <p:cNvPr id="21" name="Rectangle 20">
            <a:extLst>
              <a:ext uri="{FF2B5EF4-FFF2-40B4-BE49-F238E27FC236}">
                <a16:creationId xmlns:a16="http://schemas.microsoft.com/office/drawing/2014/main" id="{5EFF874B-4C7F-4136-8AEB-B6691626B063}"/>
              </a:ext>
            </a:extLst>
          </p:cNvPr>
          <p:cNvSpPr/>
          <p:nvPr/>
        </p:nvSpPr>
        <p:spPr>
          <a:xfrm>
            <a:off x="3616926" y="3716295"/>
            <a:ext cx="4913668" cy="24373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Write answer here…</a:t>
            </a:r>
          </a:p>
        </p:txBody>
      </p:sp>
      <p:sp>
        <p:nvSpPr>
          <p:cNvPr id="24" name="Rectangle 23">
            <a:extLst>
              <a:ext uri="{FF2B5EF4-FFF2-40B4-BE49-F238E27FC236}">
                <a16:creationId xmlns:a16="http://schemas.microsoft.com/office/drawing/2014/main" id="{77798715-6C2A-47B3-8CD8-E0C841BA207E}"/>
              </a:ext>
            </a:extLst>
          </p:cNvPr>
          <p:cNvSpPr/>
          <p:nvPr/>
        </p:nvSpPr>
        <p:spPr>
          <a:xfrm>
            <a:off x="3616926" y="3392786"/>
            <a:ext cx="4913668" cy="253916"/>
          </a:xfrm>
          <a:prstGeom prst="rect">
            <a:avLst/>
          </a:prstGeom>
        </p:spPr>
        <p:txBody>
          <a:bodyPr wrap="square">
            <a:spAutoFit/>
          </a:bodyPr>
          <a:lstStyle/>
          <a:p>
            <a:r>
              <a:rPr lang="en-GB" sz="1050" b="1" dirty="0">
                <a:latin typeface="Tw Cen MT" panose="020B0602020104020603" pitchFamily="34" charset="0"/>
              </a:rPr>
              <a:t>Using the graph above, describe the overall changes to the UK’s energy mix (4)</a:t>
            </a:r>
            <a:endParaRPr lang="en-GB" sz="1050" b="1" dirty="0"/>
          </a:p>
        </p:txBody>
      </p:sp>
    </p:spTree>
    <p:extLst>
      <p:ext uri="{BB962C8B-B14F-4D97-AF65-F5344CB8AC3E}">
        <p14:creationId xmlns:p14="http://schemas.microsoft.com/office/powerpoint/2010/main" val="2510936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6CE4121-FDE7-4532-934F-37D848D87E6D}"/>
              </a:ext>
            </a:extLst>
          </p:cNvPr>
          <p:cNvSpPr/>
          <p:nvPr/>
        </p:nvSpPr>
        <p:spPr>
          <a:xfrm>
            <a:off x="6382410" y="5697704"/>
            <a:ext cx="2169494" cy="11046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825" dirty="0">
                <a:solidFill>
                  <a:schemeClr val="tx1"/>
                </a:solidFill>
                <a:latin typeface="Tw Cen MT" panose="020B0602020104020603" pitchFamily="34" charset="0"/>
              </a:rPr>
              <a:t>Struggling? Leave a comment on SMHW or email your teacher:</a:t>
            </a:r>
          </a:p>
          <a:p>
            <a:endParaRPr lang="en-GB" sz="825" dirty="0">
              <a:solidFill>
                <a:schemeClr val="tx1"/>
              </a:solidFill>
              <a:latin typeface="Tw Cen MT" panose="020B0602020104020603" pitchFamily="34" charset="0"/>
            </a:endParaRPr>
          </a:p>
          <a:p>
            <a:endParaRPr lang="en-GB" sz="825" dirty="0">
              <a:solidFill>
                <a:schemeClr val="tx1"/>
              </a:solidFill>
              <a:latin typeface="Tw Cen MT" panose="020B0602020104020603" pitchFamily="34" charset="0"/>
            </a:endParaRPr>
          </a:p>
          <a:p>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7" name="Picture 6">
            <a:hlinkClick r:id="rId4" action="ppaction://hlinksldjump"/>
            <a:extLst>
              <a:ext uri="{FF2B5EF4-FFF2-40B4-BE49-F238E27FC236}">
                <a16:creationId xmlns:a16="http://schemas.microsoft.com/office/drawing/2014/main" id="{1FAAAB0E-7EBD-4C64-A350-6591DD906212}"/>
              </a:ext>
            </a:extLst>
          </p:cNvPr>
          <p:cNvPicPr>
            <a:picLocks noChangeAspect="1"/>
          </p:cNvPicPr>
          <p:nvPr/>
        </p:nvPicPr>
        <p:blipFill>
          <a:blip r:embed="rId5"/>
          <a:stretch>
            <a:fillRect/>
          </a:stretch>
        </p:blipFill>
        <p:spPr>
          <a:xfrm>
            <a:off x="8116415" y="5934950"/>
            <a:ext cx="370614" cy="385531"/>
          </a:xfrm>
          <a:prstGeom prst="rect">
            <a:avLst/>
          </a:prstGeom>
        </p:spPr>
      </p:pic>
      <p:sp>
        <p:nvSpPr>
          <p:cNvPr id="9" name="Rectangle 8">
            <a:extLst>
              <a:ext uri="{FF2B5EF4-FFF2-40B4-BE49-F238E27FC236}">
                <a16:creationId xmlns:a16="http://schemas.microsoft.com/office/drawing/2014/main" id="{D2D305ED-6BC2-453E-87FF-DA2789FB55C9}"/>
              </a:ext>
            </a:extLst>
          </p:cNvPr>
          <p:cNvSpPr/>
          <p:nvPr/>
        </p:nvSpPr>
        <p:spPr>
          <a:xfrm>
            <a:off x="3579855" y="55603"/>
            <a:ext cx="5004487" cy="923330"/>
          </a:xfrm>
          <a:prstGeom prst="rect">
            <a:avLst/>
          </a:prstGeom>
          <a:ln>
            <a:solidFill>
              <a:schemeClr val="tx1"/>
            </a:solidFill>
          </a:ln>
        </p:spPr>
        <p:txBody>
          <a:bodyPr wrap="square">
            <a:spAutoFit/>
          </a:bodyPr>
          <a:lstStyle/>
          <a:p>
            <a:r>
              <a:rPr lang="en-GB" sz="900" b="1" dirty="0">
                <a:latin typeface="Tw Cen MT" panose="020B0602020104020603" pitchFamily="34" charset="0"/>
              </a:rPr>
              <a:t>TASK 17 – Practice Question: </a:t>
            </a:r>
            <a:r>
              <a:rPr lang="en-GB" sz="900" dirty="0">
                <a:latin typeface="Tw Cen MT" panose="020B0602020104020603" pitchFamily="34" charset="0"/>
              </a:rPr>
              <a:t>Complete the practice exam question below:</a:t>
            </a:r>
          </a:p>
          <a:p>
            <a:pPr marL="128588" indent="-128588">
              <a:buFontTx/>
              <a:buChar char="-"/>
            </a:pPr>
            <a:r>
              <a:rPr lang="en-GB" sz="900" dirty="0">
                <a:latin typeface="Tw Cen MT" panose="020B0602020104020603" pitchFamily="34" charset="0"/>
              </a:rPr>
              <a:t>For longer questions, write a clear plan before you start – think about the keywords in the question, the number of marks available and the command work e.g. explain</a:t>
            </a:r>
          </a:p>
          <a:p>
            <a:pPr marL="128588" indent="-128588">
              <a:buFontTx/>
              <a:buChar char="-"/>
            </a:pPr>
            <a:r>
              <a:rPr lang="en-GB" sz="900" dirty="0">
                <a:latin typeface="Tw Cen MT" panose="020B0602020104020603" pitchFamily="34" charset="0"/>
              </a:rPr>
              <a:t>Write your answer as clearly as possible, following your plan</a:t>
            </a:r>
          </a:p>
          <a:p>
            <a:pPr marL="128588" indent="-128588">
              <a:buFontTx/>
              <a:buChar char="-"/>
            </a:pPr>
            <a:r>
              <a:rPr lang="en-GB" sz="900" b="1" dirty="0">
                <a:latin typeface="Tw Cen MT" panose="020B0602020104020603" pitchFamily="34" charset="0"/>
              </a:rPr>
              <a:t>STRETCH – </a:t>
            </a:r>
            <a:r>
              <a:rPr lang="en-GB" sz="900" dirty="0">
                <a:latin typeface="Tw Cen MT" panose="020B0602020104020603" pitchFamily="34" charset="0"/>
              </a:rPr>
              <a:t>Time yourself writing your answer. You should take no longer than 1.5x the number of marks e.g. a 4 mark question should take 6 minutes maximum (4 x 1.5)</a:t>
            </a:r>
            <a:endParaRPr lang="en-GB" sz="900" b="1" dirty="0">
              <a:latin typeface="Tw Cen MT" panose="020B0602020104020603" pitchFamily="34" charset="0"/>
            </a:endParaRPr>
          </a:p>
        </p:txBody>
      </p:sp>
      <p:pic>
        <p:nvPicPr>
          <p:cNvPr id="3074" name="Picture 2">
            <a:extLst>
              <a:ext uri="{FF2B5EF4-FFF2-40B4-BE49-F238E27FC236}">
                <a16:creationId xmlns:a16="http://schemas.microsoft.com/office/drawing/2014/main" id="{0A025665-8674-49CB-9B46-0ADC5EE23A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6926" y="1299841"/>
            <a:ext cx="2638047" cy="1776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D4B15EB8-A395-4BA5-A9AD-7DAF2AD65F32}"/>
              </a:ext>
            </a:extLst>
          </p:cNvPr>
          <p:cNvSpPr/>
          <p:nvPr/>
        </p:nvSpPr>
        <p:spPr>
          <a:xfrm>
            <a:off x="3579855" y="990834"/>
            <a:ext cx="5004487" cy="230832"/>
          </a:xfrm>
          <a:prstGeom prst="rect">
            <a:avLst/>
          </a:prstGeom>
        </p:spPr>
        <p:txBody>
          <a:bodyPr wrap="square">
            <a:spAutoFit/>
          </a:bodyPr>
          <a:lstStyle/>
          <a:p>
            <a:r>
              <a:rPr lang="en-GB" sz="900" b="1" dirty="0">
                <a:latin typeface="Tw Cen MT" panose="020B0602020104020603" pitchFamily="34" charset="0"/>
              </a:rPr>
              <a:t>The diagram below shows the average number  of food miles travelled for three products in the UK</a:t>
            </a:r>
            <a:endParaRPr lang="en-GB" sz="900" b="1" dirty="0"/>
          </a:p>
        </p:txBody>
      </p:sp>
      <p:sp>
        <p:nvSpPr>
          <p:cNvPr id="11" name="Rectangle 10">
            <a:extLst>
              <a:ext uri="{FF2B5EF4-FFF2-40B4-BE49-F238E27FC236}">
                <a16:creationId xmlns:a16="http://schemas.microsoft.com/office/drawing/2014/main" id="{D68249D9-705A-4017-84F1-5ADAA379991F}"/>
              </a:ext>
            </a:extLst>
          </p:cNvPr>
          <p:cNvSpPr/>
          <p:nvPr/>
        </p:nvSpPr>
        <p:spPr>
          <a:xfrm>
            <a:off x="6313787" y="1262770"/>
            <a:ext cx="2256653" cy="1777410"/>
          </a:xfrm>
          <a:prstGeom prst="rect">
            <a:avLst/>
          </a:prstGeom>
        </p:spPr>
        <p:txBody>
          <a:bodyPr wrap="square">
            <a:spAutoFit/>
          </a:bodyPr>
          <a:lstStyle/>
          <a:p>
            <a:r>
              <a:rPr lang="en-GB" sz="900" dirty="0">
                <a:latin typeface="Tw Cen MT" panose="020B0602020104020603" pitchFamily="34" charset="0"/>
              </a:rPr>
              <a:t>By approximately how many times is the average food miles for bananas greater than for strawberries? </a:t>
            </a:r>
          </a:p>
          <a:p>
            <a:endParaRPr lang="en-GB" sz="375" dirty="0">
              <a:latin typeface="Tw Cen MT" panose="020B0602020104020603" pitchFamily="34" charset="0"/>
            </a:endParaRPr>
          </a:p>
          <a:p>
            <a:r>
              <a:rPr lang="en-GB" sz="900" dirty="0">
                <a:latin typeface="Tw Cen MT" panose="020B0602020104020603" pitchFamily="34" charset="0"/>
              </a:rPr>
              <a:t>Shade one circle</a:t>
            </a:r>
          </a:p>
          <a:p>
            <a:endParaRPr lang="en-GB" sz="675" dirty="0">
              <a:latin typeface="Tw Cen MT" panose="020B0602020104020603" pitchFamily="34" charset="0"/>
            </a:endParaRPr>
          </a:p>
          <a:p>
            <a:pPr marL="171450" indent="-171450">
              <a:buAutoNum type="alphaLcParenR"/>
            </a:pPr>
            <a:r>
              <a:rPr lang="en-GB" sz="900" dirty="0">
                <a:latin typeface="Tw Cen MT" panose="020B0602020104020603" pitchFamily="34" charset="0"/>
              </a:rPr>
              <a:t>4</a:t>
            </a:r>
          </a:p>
          <a:p>
            <a:pPr marL="171450" indent="-171450">
              <a:buAutoNum type="alphaLcParenR"/>
            </a:pPr>
            <a:endParaRPr lang="en-GB" sz="900" dirty="0">
              <a:latin typeface="Tw Cen MT" panose="020B0602020104020603" pitchFamily="34" charset="0"/>
            </a:endParaRPr>
          </a:p>
          <a:p>
            <a:pPr marL="171450" indent="-171450">
              <a:buAutoNum type="alphaLcParenR"/>
            </a:pPr>
            <a:r>
              <a:rPr lang="en-GB" sz="900" dirty="0">
                <a:latin typeface="Tw Cen MT" panose="020B0602020104020603" pitchFamily="34" charset="0"/>
              </a:rPr>
              <a:t>5</a:t>
            </a:r>
          </a:p>
          <a:p>
            <a:pPr marL="171450" indent="-171450">
              <a:buAutoNum type="alphaLcParenR"/>
            </a:pPr>
            <a:endParaRPr lang="en-GB" sz="900" dirty="0">
              <a:latin typeface="Tw Cen MT" panose="020B0602020104020603" pitchFamily="34" charset="0"/>
            </a:endParaRPr>
          </a:p>
          <a:p>
            <a:pPr marL="171450" indent="-171450">
              <a:buAutoNum type="alphaLcParenR"/>
            </a:pPr>
            <a:r>
              <a:rPr lang="en-GB" sz="900" dirty="0">
                <a:latin typeface="Tw Cen MT" panose="020B0602020104020603" pitchFamily="34" charset="0"/>
              </a:rPr>
              <a:t>6</a:t>
            </a:r>
          </a:p>
          <a:p>
            <a:pPr marL="171450" indent="-171450">
              <a:buAutoNum type="alphaLcParenR"/>
            </a:pPr>
            <a:endParaRPr lang="en-GB" sz="900" dirty="0">
              <a:latin typeface="Tw Cen MT" panose="020B0602020104020603" pitchFamily="34" charset="0"/>
            </a:endParaRPr>
          </a:p>
          <a:p>
            <a:pPr marL="171450" indent="-171450">
              <a:buAutoNum type="alphaLcParenR"/>
            </a:pPr>
            <a:r>
              <a:rPr lang="en-GB" sz="900" dirty="0">
                <a:latin typeface="Tw Cen MT" panose="020B0602020104020603" pitchFamily="34" charset="0"/>
              </a:rPr>
              <a:t>7</a:t>
            </a:r>
          </a:p>
        </p:txBody>
      </p:sp>
      <p:sp>
        <p:nvSpPr>
          <p:cNvPr id="2" name="Flowchart: Connector 1">
            <a:extLst>
              <a:ext uri="{FF2B5EF4-FFF2-40B4-BE49-F238E27FC236}">
                <a16:creationId xmlns:a16="http://schemas.microsoft.com/office/drawing/2014/main" id="{7CE8A713-1E5B-4A00-A6E9-D132CB00F17F}"/>
              </a:ext>
            </a:extLst>
          </p:cNvPr>
          <p:cNvSpPr/>
          <p:nvPr/>
        </p:nvSpPr>
        <p:spPr>
          <a:xfrm>
            <a:off x="6721561" y="1978072"/>
            <a:ext cx="194619" cy="207749"/>
          </a:xfrm>
          <a:prstGeom prst="flowChartConnector">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2" name="Flowchart: Connector 11">
            <a:extLst>
              <a:ext uri="{FF2B5EF4-FFF2-40B4-BE49-F238E27FC236}">
                <a16:creationId xmlns:a16="http://schemas.microsoft.com/office/drawing/2014/main" id="{1018BDBA-58EC-4391-B79C-BC77F520B944}"/>
              </a:ext>
            </a:extLst>
          </p:cNvPr>
          <p:cNvSpPr/>
          <p:nvPr/>
        </p:nvSpPr>
        <p:spPr>
          <a:xfrm>
            <a:off x="6721561" y="2258107"/>
            <a:ext cx="194619" cy="207749"/>
          </a:xfrm>
          <a:prstGeom prst="flowChartConnector">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Flowchart: Connector 12">
            <a:extLst>
              <a:ext uri="{FF2B5EF4-FFF2-40B4-BE49-F238E27FC236}">
                <a16:creationId xmlns:a16="http://schemas.microsoft.com/office/drawing/2014/main" id="{78959777-32B6-4A68-AF34-A5DDB80CE4D9}"/>
              </a:ext>
            </a:extLst>
          </p:cNvPr>
          <p:cNvSpPr/>
          <p:nvPr/>
        </p:nvSpPr>
        <p:spPr>
          <a:xfrm>
            <a:off x="6721561" y="2538142"/>
            <a:ext cx="194619" cy="207749"/>
          </a:xfrm>
          <a:prstGeom prst="flowChartConnector">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Flowchart: Connector 13">
            <a:extLst>
              <a:ext uri="{FF2B5EF4-FFF2-40B4-BE49-F238E27FC236}">
                <a16:creationId xmlns:a16="http://schemas.microsoft.com/office/drawing/2014/main" id="{3CD8B7A3-8226-4697-956F-A70AC1CD67F4}"/>
              </a:ext>
            </a:extLst>
          </p:cNvPr>
          <p:cNvSpPr/>
          <p:nvPr/>
        </p:nvSpPr>
        <p:spPr>
          <a:xfrm>
            <a:off x="6721561" y="2818177"/>
            <a:ext cx="194619" cy="207749"/>
          </a:xfrm>
          <a:prstGeom prst="flowChartConnector">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075" name="Picture 3">
            <a:extLst>
              <a:ext uri="{FF2B5EF4-FFF2-40B4-BE49-F238E27FC236}">
                <a16:creationId xmlns:a16="http://schemas.microsoft.com/office/drawing/2014/main" id="{FB61F3CA-0EF0-4380-A805-82A4B2F9C05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494" t="2795" r="1951" b="2057"/>
          <a:stretch/>
        </p:blipFill>
        <p:spPr bwMode="auto">
          <a:xfrm>
            <a:off x="6382411" y="3124007"/>
            <a:ext cx="2169494" cy="25014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9211662F-ACE4-4E23-B3EE-C6F43424DEEF}"/>
              </a:ext>
            </a:extLst>
          </p:cNvPr>
          <p:cNvSpPr/>
          <p:nvPr/>
        </p:nvSpPr>
        <p:spPr>
          <a:xfrm>
            <a:off x="3570589" y="3126641"/>
            <a:ext cx="2743199" cy="854080"/>
          </a:xfrm>
          <a:prstGeom prst="rect">
            <a:avLst/>
          </a:prstGeom>
        </p:spPr>
        <p:txBody>
          <a:bodyPr wrap="square">
            <a:spAutoFit/>
          </a:bodyPr>
          <a:lstStyle/>
          <a:p>
            <a:r>
              <a:rPr lang="en-GB" sz="900" dirty="0">
                <a:latin typeface="Tw Cen MT" panose="020B0602020104020603" pitchFamily="34" charset="0"/>
              </a:rPr>
              <a:t>Study the article to the right. It shows information from a website, encouraging people to buy locally grown food in Yorkshire.</a:t>
            </a:r>
          </a:p>
          <a:p>
            <a:endParaRPr lang="en-GB" sz="450" dirty="0">
              <a:latin typeface="Tw Cen MT" panose="020B0602020104020603" pitchFamily="34" charset="0"/>
            </a:endParaRPr>
          </a:p>
          <a:p>
            <a:r>
              <a:rPr lang="en-GB" sz="900" dirty="0">
                <a:latin typeface="Tw Cen MT" panose="020B0602020104020603" pitchFamily="34" charset="0"/>
              </a:rPr>
              <a:t>Using the article, and your own knowledge, explain the benefits of buying locally produced food (6) </a:t>
            </a:r>
          </a:p>
        </p:txBody>
      </p:sp>
      <p:sp>
        <p:nvSpPr>
          <p:cNvPr id="18" name="Rectangle 17">
            <a:extLst>
              <a:ext uri="{FF2B5EF4-FFF2-40B4-BE49-F238E27FC236}">
                <a16:creationId xmlns:a16="http://schemas.microsoft.com/office/drawing/2014/main" id="{BA0052F3-009A-4451-906C-CA824868CC03}"/>
              </a:ext>
            </a:extLst>
          </p:cNvPr>
          <p:cNvSpPr/>
          <p:nvPr/>
        </p:nvSpPr>
        <p:spPr>
          <a:xfrm>
            <a:off x="3570589" y="3957637"/>
            <a:ext cx="2743199" cy="28447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900" i="1" dirty="0">
                <a:solidFill>
                  <a:sysClr val="windowText" lastClr="000000"/>
                </a:solidFill>
              </a:rPr>
              <a:t>Write answer here…</a:t>
            </a:r>
          </a:p>
        </p:txBody>
      </p:sp>
    </p:spTree>
    <p:extLst>
      <p:ext uri="{BB962C8B-B14F-4D97-AF65-F5344CB8AC3E}">
        <p14:creationId xmlns:p14="http://schemas.microsoft.com/office/powerpoint/2010/main" val="1793235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3616926" y="6339017"/>
            <a:ext cx="4457700"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pic>
        <p:nvPicPr>
          <p:cNvPr id="7" name="Picture 6">
            <a:hlinkClick r:id="rId4" action="ppaction://hlinksldjump"/>
            <a:extLst>
              <a:ext uri="{FF2B5EF4-FFF2-40B4-BE49-F238E27FC236}">
                <a16:creationId xmlns:a16="http://schemas.microsoft.com/office/drawing/2014/main" id="{E7F890D0-223C-437A-9E99-70B023A53819}"/>
              </a:ext>
            </a:extLst>
          </p:cNvPr>
          <p:cNvPicPr>
            <a:picLocks noChangeAspect="1"/>
          </p:cNvPicPr>
          <p:nvPr/>
        </p:nvPicPr>
        <p:blipFill>
          <a:blip r:embed="rId5"/>
          <a:stretch>
            <a:fillRect/>
          </a:stretch>
        </p:blipFill>
        <p:spPr>
          <a:xfrm>
            <a:off x="8156350" y="6339017"/>
            <a:ext cx="418724" cy="435577"/>
          </a:xfrm>
          <a:prstGeom prst="rect">
            <a:avLst/>
          </a:prstGeom>
        </p:spPr>
      </p:pic>
      <p:sp>
        <p:nvSpPr>
          <p:cNvPr id="8" name="Rectangle 7">
            <a:extLst>
              <a:ext uri="{FF2B5EF4-FFF2-40B4-BE49-F238E27FC236}">
                <a16:creationId xmlns:a16="http://schemas.microsoft.com/office/drawing/2014/main" id="{36E3E578-CDAB-4838-8F0D-5BB7CCF318B3}"/>
              </a:ext>
            </a:extLst>
          </p:cNvPr>
          <p:cNvSpPr/>
          <p:nvPr/>
        </p:nvSpPr>
        <p:spPr>
          <a:xfrm>
            <a:off x="3579855" y="55604"/>
            <a:ext cx="4995220" cy="2031325"/>
          </a:xfrm>
          <a:prstGeom prst="rect">
            <a:avLst/>
          </a:prstGeom>
          <a:ln>
            <a:solidFill>
              <a:schemeClr val="tx1"/>
            </a:solidFill>
          </a:ln>
        </p:spPr>
        <p:txBody>
          <a:bodyPr wrap="square">
            <a:spAutoFit/>
          </a:bodyPr>
          <a:lstStyle/>
          <a:p>
            <a:r>
              <a:rPr lang="en-GB" sz="1050" b="1" dirty="0">
                <a:latin typeface="Tw Cen MT" panose="020B0602020104020603" pitchFamily="34" charset="0"/>
              </a:rPr>
              <a:t>TASK 18 – Rivers Quizzes: </a:t>
            </a:r>
            <a:r>
              <a:rPr lang="en-GB" sz="1050" dirty="0">
                <a:latin typeface="Tw Cen MT" panose="020B0602020104020603" pitchFamily="34" charset="0"/>
              </a:rPr>
              <a:t>Click on the icons below. Each of them is a link to an online quiz about River Landscapes. Complete the quizzes by:</a:t>
            </a:r>
          </a:p>
          <a:p>
            <a:endParaRPr lang="en-GB" sz="1050" b="1" dirty="0">
              <a:latin typeface="Tw Cen MT" panose="020B0602020104020603" pitchFamily="34" charset="0"/>
            </a:endParaRPr>
          </a:p>
          <a:p>
            <a:pPr marL="214313" indent="-214313">
              <a:buFontTx/>
              <a:buChar char="-"/>
            </a:pPr>
            <a:r>
              <a:rPr lang="en-GB" sz="1050" dirty="0">
                <a:latin typeface="Tw Cen MT" panose="020B0602020104020603" pitchFamily="34" charset="0"/>
              </a:rPr>
              <a:t>Answering the multi-choice questions</a:t>
            </a:r>
          </a:p>
          <a:p>
            <a:pPr marL="214313" indent="-214313">
              <a:buFontTx/>
              <a:buChar char="-"/>
            </a:pPr>
            <a:endParaRPr lang="en-GB" sz="1050" dirty="0">
              <a:latin typeface="Tw Cen MT" panose="020B0602020104020603" pitchFamily="34" charset="0"/>
            </a:endParaRPr>
          </a:p>
          <a:p>
            <a:pPr marL="214313" indent="-214313">
              <a:buFontTx/>
              <a:buChar char="-"/>
            </a:pPr>
            <a:r>
              <a:rPr lang="en-GB" sz="1050" dirty="0">
                <a:latin typeface="Tw Cen MT" panose="020B0602020104020603" pitchFamily="34" charset="0"/>
              </a:rPr>
              <a:t>If you get an answer right, make a note of the question, and the correct answer</a:t>
            </a:r>
          </a:p>
          <a:p>
            <a:pPr marL="214313" indent="-214313">
              <a:buFontTx/>
              <a:buChar char="-"/>
            </a:pPr>
            <a:endParaRPr lang="en-GB" sz="1050" dirty="0">
              <a:latin typeface="Tw Cen MT" panose="020B0602020104020603" pitchFamily="34" charset="0"/>
            </a:endParaRPr>
          </a:p>
          <a:p>
            <a:pPr marL="214313" indent="-214313">
              <a:buFontTx/>
              <a:buChar char="-"/>
            </a:pPr>
            <a:r>
              <a:rPr lang="en-GB" sz="1050" dirty="0">
                <a:latin typeface="Tw Cen MT" panose="020B0602020104020603" pitchFamily="34" charset="0"/>
              </a:rPr>
              <a:t>If you get any wrong, repeat the quiz until you score full marks. This means when you’re finished you should have a note of each question and the each correct answer!</a:t>
            </a:r>
          </a:p>
          <a:p>
            <a:pPr marL="214313" indent="-214313">
              <a:buFontTx/>
              <a:buChar char="-"/>
            </a:pPr>
            <a:endParaRPr lang="en-GB" sz="1050" dirty="0">
              <a:latin typeface="Tw Cen MT" panose="020B0602020104020603" pitchFamily="34" charset="0"/>
            </a:endParaRPr>
          </a:p>
          <a:p>
            <a:pPr marL="214313" indent="-214313">
              <a:buFontTx/>
              <a:buChar char="-"/>
            </a:pPr>
            <a:r>
              <a:rPr lang="en-GB" sz="1050" dirty="0">
                <a:latin typeface="Tw Cen MT" panose="020B0602020104020603" pitchFamily="34" charset="0"/>
              </a:rPr>
              <a:t>You need to hand in your notes of the questions and the correct answer, and a screenshot of you score of 10/10</a:t>
            </a:r>
          </a:p>
        </p:txBody>
      </p:sp>
      <p:pic>
        <p:nvPicPr>
          <p:cNvPr id="10" name="Picture 9" descr="A close up of a logo&#10;&#10;Description automatically generated">
            <a:extLst>
              <a:ext uri="{FF2B5EF4-FFF2-40B4-BE49-F238E27FC236}">
                <a16:creationId xmlns:a16="http://schemas.microsoft.com/office/drawing/2014/main" id="{5E9F51F7-6020-4363-95AB-52140523ACE7}"/>
              </a:ext>
            </a:extLst>
          </p:cNvPr>
          <p:cNvPicPr>
            <a:picLocks noChangeAspect="1"/>
          </p:cNvPicPr>
          <p:nvPr/>
        </p:nvPicPr>
        <p:blipFill rotWithShape="1">
          <a:blip r:embed="rId6">
            <a:extLst>
              <a:ext uri="{28A0092B-C50C-407E-A947-70E740481C1C}">
                <a14:useLocalDpi xmlns:a14="http://schemas.microsoft.com/office/drawing/2010/main" val="0"/>
              </a:ext>
            </a:extLst>
          </a:blip>
          <a:srcRect b="19272"/>
          <a:stretch/>
        </p:blipFill>
        <p:spPr>
          <a:xfrm>
            <a:off x="4717228" y="1975302"/>
            <a:ext cx="2757544" cy="2226129"/>
          </a:xfrm>
          <a:prstGeom prst="rect">
            <a:avLst/>
          </a:prstGeom>
        </p:spPr>
      </p:pic>
      <p:sp>
        <p:nvSpPr>
          <p:cNvPr id="11" name="Rectangle 10">
            <a:extLst>
              <a:ext uri="{FF2B5EF4-FFF2-40B4-BE49-F238E27FC236}">
                <a16:creationId xmlns:a16="http://schemas.microsoft.com/office/drawing/2014/main" id="{D960C3DF-5B50-4828-ADBF-4FB1F0A7D5A1}"/>
              </a:ext>
            </a:extLst>
          </p:cNvPr>
          <p:cNvSpPr/>
          <p:nvPr/>
        </p:nvSpPr>
        <p:spPr>
          <a:xfrm>
            <a:off x="3616926" y="4097675"/>
            <a:ext cx="4958148" cy="300082"/>
          </a:xfrm>
          <a:prstGeom prst="rect">
            <a:avLst/>
          </a:prstGeom>
        </p:spPr>
        <p:txBody>
          <a:bodyPr wrap="square">
            <a:spAutoFit/>
          </a:bodyPr>
          <a:lstStyle/>
          <a:p>
            <a:r>
              <a:rPr lang="en-GB" sz="1350" dirty="0">
                <a:latin typeface="Tw Cen MT" panose="020B0602020104020603" pitchFamily="34" charset="0"/>
              </a:rPr>
              <a:t>Click on the boxes below to go to the quizzes:</a:t>
            </a:r>
            <a:endParaRPr lang="en-GB" sz="1350" dirty="0">
              <a:hlinkClick r:id="rId7">
                <a:extLst>
                  <a:ext uri="{A12FA001-AC4F-418D-AE19-62706E023703}">
                    <ahyp:hlinkClr xmlns:ahyp="http://schemas.microsoft.com/office/drawing/2018/hyperlinkcolor" val="tx"/>
                  </a:ext>
                </a:extLst>
              </a:hlinkClick>
            </a:endParaRPr>
          </a:p>
        </p:txBody>
      </p:sp>
      <p:sp>
        <p:nvSpPr>
          <p:cNvPr id="12" name="Rectangle: Rounded Corners 11">
            <a:hlinkClick r:id="rId8"/>
            <a:extLst>
              <a:ext uri="{FF2B5EF4-FFF2-40B4-BE49-F238E27FC236}">
                <a16:creationId xmlns:a16="http://schemas.microsoft.com/office/drawing/2014/main" id="{4843A579-2C7F-48C3-A4AA-2113A27A1AC0}"/>
              </a:ext>
            </a:extLst>
          </p:cNvPr>
          <p:cNvSpPr/>
          <p:nvPr/>
        </p:nvSpPr>
        <p:spPr>
          <a:xfrm>
            <a:off x="3669992" y="4525606"/>
            <a:ext cx="2370402" cy="1595524"/>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700" dirty="0">
                <a:solidFill>
                  <a:schemeClr val="tx1"/>
                </a:solidFill>
                <a:latin typeface="Tw Cen MT" panose="020B0602020104020603" pitchFamily="34" charset="0"/>
              </a:rPr>
              <a:t>River Landforms of Erosion</a:t>
            </a:r>
          </a:p>
        </p:txBody>
      </p:sp>
      <p:sp>
        <p:nvSpPr>
          <p:cNvPr id="16" name="Rectangle: Rounded Corners 15">
            <a:hlinkClick r:id="rId9"/>
            <a:extLst>
              <a:ext uri="{FF2B5EF4-FFF2-40B4-BE49-F238E27FC236}">
                <a16:creationId xmlns:a16="http://schemas.microsoft.com/office/drawing/2014/main" id="{19351238-22F7-4772-87D3-D3D94D1F2941}"/>
              </a:ext>
            </a:extLst>
          </p:cNvPr>
          <p:cNvSpPr/>
          <p:nvPr/>
        </p:nvSpPr>
        <p:spPr>
          <a:xfrm>
            <a:off x="6151608" y="4525606"/>
            <a:ext cx="2370401" cy="1595524"/>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700" dirty="0">
                <a:solidFill>
                  <a:schemeClr val="tx1"/>
                </a:solidFill>
                <a:latin typeface="Tw Cen MT" panose="020B0602020104020603" pitchFamily="34" charset="0"/>
              </a:rPr>
              <a:t>River Landforms of Deposition</a:t>
            </a:r>
          </a:p>
        </p:txBody>
      </p:sp>
    </p:spTree>
    <p:extLst>
      <p:ext uri="{BB962C8B-B14F-4D97-AF65-F5344CB8AC3E}">
        <p14:creationId xmlns:p14="http://schemas.microsoft.com/office/powerpoint/2010/main" val="2688921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9D1CEC-22CF-4C2A-BB71-F51DDE761E32}"/>
              </a:ext>
            </a:extLst>
          </p:cNvPr>
          <p:cNvSpPr/>
          <p:nvPr/>
        </p:nvSpPr>
        <p:spPr>
          <a:xfrm>
            <a:off x="3579855" y="55604"/>
            <a:ext cx="5004487" cy="507831"/>
          </a:xfrm>
          <a:prstGeom prst="rect">
            <a:avLst/>
          </a:prstGeom>
          <a:ln>
            <a:solidFill>
              <a:schemeClr val="tx1"/>
            </a:solidFill>
          </a:ln>
        </p:spPr>
        <p:txBody>
          <a:bodyPr wrap="square">
            <a:spAutoFit/>
          </a:bodyPr>
          <a:lstStyle/>
          <a:p>
            <a:r>
              <a:rPr lang="en-GB" sz="900" b="1" dirty="0">
                <a:latin typeface="Tw Cen MT" panose="020B0602020104020603" pitchFamily="34" charset="0"/>
              </a:rPr>
              <a:t>TASK 19 – Key knowledge: </a:t>
            </a:r>
            <a:r>
              <a:rPr lang="en-GB" sz="900" dirty="0">
                <a:latin typeface="Tw Cen MT" panose="020B0602020104020603" pitchFamily="34" charset="0"/>
              </a:rPr>
              <a:t>Read through the information on the next </a:t>
            </a:r>
            <a:r>
              <a:rPr lang="en-GB" sz="900" b="1" dirty="0">
                <a:latin typeface="Tw Cen MT" panose="020B0602020104020603" pitchFamily="34" charset="0"/>
              </a:rPr>
              <a:t>4 pages</a:t>
            </a:r>
            <a:r>
              <a:rPr lang="en-GB" sz="9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900" b="1" dirty="0">
              <a:latin typeface="Tw Cen MT" panose="020B0602020104020603" pitchFamily="34" charset="0"/>
            </a:endParaRPr>
          </a:p>
        </p:txBody>
      </p:sp>
      <p:pic>
        <p:nvPicPr>
          <p:cNvPr id="2" name="Picture 1">
            <a:extLst>
              <a:ext uri="{FF2B5EF4-FFF2-40B4-BE49-F238E27FC236}">
                <a16:creationId xmlns:a16="http://schemas.microsoft.com/office/drawing/2014/main" id="{13233475-B72F-4509-B5E4-054A478FB517}"/>
              </a:ext>
            </a:extLst>
          </p:cNvPr>
          <p:cNvPicPr>
            <a:picLocks noChangeAspect="1"/>
          </p:cNvPicPr>
          <p:nvPr/>
        </p:nvPicPr>
        <p:blipFill>
          <a:blip r:embed="rId2"/>
          <a:stretch>
            <a:fillRect/>
          </a:stretch>
        </p:blipFill>
        <p:spPr>
          <a:xfrm rot="16200000">
            <a:off x="3281273" y="1459254"/>
            <a:ext cx="5647211" cy="3939494"/>
          </a:xfrm>
          <a:prstGeom prst="rect">
            <a:avLst/>
          </a:prstGeom>
        </p:spPr>
      </p:pic>
      <p:sp>
        <p:nvSpPr>
          <p:cNvPr id="12" name="Rectangle 11">
            <a:extLst>
              <a:ext uri="{FF2B5EF4-FFF2-40B4-BE49-F238E27FC236}">
                <a16:creationId xmlns:a16="http://schemas.microsoft.com/office/drawing/2014/main" id="{2498D293-6DB6-4164-9EBC-C0DA6D47AEC3}"/>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3415992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9D1CEC-22CF-4C2A-BB71-F51DDE761E32}"/>
              </a:ext>
            </a:extLst>
          </p:cNvPr>
          <p:cNvSpPr/>
          <p:nvPr/>
        </p:nvSpPr>
        <p:spPr>
          <a:xfrm>
            <a:off x="3579855" y="55604"/>
            <a:ext cx="5004487" cy="507831"/>
          </a:xfrm>
          <a:prstGeom prst="rect">
            <a:avLst/>
          </a:prstGeom>
          <a:ln>
            <a:solidFill>
              <a:schemeClr val="tx1"/>
            </a:solidFill>
          </a:ln>
        </p:spPr>
        <p:txBody>
          <a:bodyPr wrap="square">
            <a:spAutoFit/>
          </a:bodyPr>
          <a:lstStyle/>
          <a:p>
            <a:r>
              <a:rPr lang="en-GB" sz="900" b="1" dirty="0">
                <a:latin typeface="Tw Cen MT" panose="020B0602020104020603" pitchFamily="34" charset="0"/>
              </a:rPr>
              <a:t>CONTINUED - TASK 19 – Key knowledge: </a:t>
            </a:r>
            <a:r>
              <a:rPr lang="en-GB" sz="900" dirty="0">
                <a:latin typeface="Tw Cen MT" panose="020B0602020104020603" pitchFamily="34" charset="0"/>
              </a:rPr>
              <a:t>Read through the information on the next </a:t>
            </a:r>
            <a:r>
              <a:rPr lang="en-GB" sz="900" b="1" dirty="0">
                <a:latin typeface="Tw Cen MT" panose="020B0602020104020603" pitchFamily="34" charset="0"/>
              </a:rPr>
              <a:t>4 pages</a:t>
            </a:r>
            <a:r>
              <a:rPr lang="en-GB" sz="9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900" b="1" dirty="0">
              <a:latin typeface="Tw Cen MT" panose="020B0602020104020603" pitchFamily="34" charset="0"/>
            </a:endParaRPr>
          </a:p>
        </p:txBody>
      </p:sp>
      <p:pic>
        <p:nvPicPr>
          <p:cNvPr id="3" name="Picture 2">
            <a:extLst>
              <a:ext uri="{FF2B5EF4-FFF2-40B4-BE49-F238E27FC236}">
                <a16:creationId xmlns:a16="http://schemas.microsoft.com/office/drawing/2014/main" id="{12614FD2-A778-46A4-BA4F-AE93E4637BD2}"/>
              </a:ext>
            </a:extLst>
          </p:cNvPr>
          <p:cNvPicPr>
            <a:picLocks noChangeAspect="1"/>
          </p:cNvPicPr>
          <p:nvPr/>
        </p:nvPicPr>
        <p:blipFill>
          <a:blip r:embed="rId2"/>
          <a:stretch>
            <a:fillRect/>
          </a:stretch>
        </p:blipFill>
        <p:spPr>
          <a:xfrm rot="16200000">
            <a:off x="3281755" y="1302094"/>
            <a:ext cx="5628491" cy="4253813"/>
          </a:xfrm>
          <a:prstGeom prst="rect">
            <a:avLst/>
          </a:prstGeom>
        </p:spPr>
      </p:pic>
      <p:sp>
        <p:nvSpPr>
          <p:cNvPr id="7" name="Rectangle 6">
            <a:extLst>
              <a:ext uri="{FF2B5EF4-FFF2-40B4-BE49-F238E27FC236}">
                <a16:creationId xmlns:a16="http://schemas.microsoft.com/office/drawing/2014/main" id="{AB8F3CCB-61B8-4425-814C-CCE3E89FB965}"/>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37866666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9D1CEC-22CF-4C2A-BB71-F51DDE761E32}"/>
              </a:ext>
            </a:extLst>
          </p:cNvPr>
          <p:cNvSpPr/>
          <p:nvPr/>
        </p:nvSpPr>
        <p:spPr>
          <a:xfrm>
            <a:off x="3579855" y="55604"/>
            <a:ext cx="5004487" cy="507831"/>
          </a:xfrm>
          <a:prstGeom prst="rect">
            <a:avLst/>
          </a:prstGeom>
          <a:ln>
            <a:solidFill>
              <a:schemeClr val="tx1"/>
            </a:solidFill>
          </a:ln>
        </p:spPr>
        <p:txBody>
          <a:bodyPr wrap="square">
            <a:spAutoFit/>
          </a:bodyPr>
          <a:lstStyle/>
          <a:p>
            <a:r>
              <a:rPr lang="en-GB" sz="900" b="1" dirty="0">
                <a:latin typeface="Tw Cen MT" panose="020B0602020104020603" pitchFamily="34" charset="0"/>
              </a:rPr>
              <a:t>CONTINUED - TASK 19 – Key knowledge: </a:t>
            </a:r>
            <a:r>
              <a:rPr lang="en-GB" sz="900" dirty="0">
                <a:latin typeface="Tw Cen MT" panose="020B0602020104020603" pitchFamily="34" charset="0"/>
              </a:rPr>
              <a:t>Read through the information on the next </a:t>
            </a:r>
            <a:r>
              <a:rPr lang="en-GB" sz="900" b="1" dirty="0">
                <a:latin typeface="Tw Cen MT" panose="020B0602020104020603" pitchFamily="34" charset="0"/>
              </a:rPr>
              <a:t>4 pages</a:t>
            </a:r>
            <a:r>
              <a:rPr lang="en-GB" sz="9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900" b="1" dirty="0">
              <a:latin typeface="Tw Cen MT" panose="020B0602020104020603" pitchFamily="34" charset="0"/>
            </a:endParaRPr>
          </a:p>
        </p:txBody>
      </p:sp>
      <p:pic>
        <p:nvPicPr>
          <p:cNvPr id="3" name="Picture 2">
            <a:extLst>
              <a:ext uri="{FF2B5EF4-FFF2-40B4-BE49-F238E27FC236}">
                <a16:creationId xmlns:a16="http://schemas.microsoft.com/office/drawing/2014/main" id="{4DF4C4FB-35C0-4A78-957C-B154B1A1665F}"/>
              </a:ext>
            </a:extLst>
          </p:cNvPr>
          <p:cNvPicPr>
            <a:picLocks noChangeAspect="1"/>
          </p:cNvPicPr>
          <p:nvPr/>
        </p:nvPicPr>
        <p:blipFill>
          <a:blip r:embed="rId2"/>
          <a:stretch>
            <a:fillRect/>
          </a:stretch>
        </p:blipFill>
        <p:spPr>
          <a:xfrm rot="16200000">
            <a:off x="3270640" y="1468779"/>
            <a:ext cx="5650720" cy="3920443"/>
          </a:xfrm>
          <a:prstGeom prst="rect">
            <a:avLst/>
          </a:prstGeom>
        </p:spPr>
      </p:pic>
      <p:sp>
        <p:nvSpPr>
          <p:cNvPr id="7" name="Rectangle 6">
            <a:extLst>
              <a:ext uri="{FF2B5EF4-FFF2-40B4-BE49-F238E27FC236}">
                <a16:creationId xmlns:a16="http://schemas.microsoft.com/office/drawing/2014/main" id="{81347B8E-6219-4E63-B1BF-C5A553930D49}"/>
              </a:ext>
            </a:extLst>
          </p:cNvPr>
          <p:cNvSpPr/>
          <p:nvPr/>
        </p:nvSpPr>
        <p:spPr>
          <a:xfrm>
            <a:off x="3616926" y="6339017"/>
            <a:ext cx="4967999" cy="4355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25" dirty="0">
                <a:solidFill>
                  <a:schemeClr val="tx1"/>
                </a:solidFill>
                <a:latin typeface="Tw Cen MT" panose="020B0602020104020603" pitchFamily="34" charset="0"/>
              </a:rPr>
              <a:t>Struggling? Leave a comment on SMHW or email your teacher:</a:t>
            </a:r>
          </a:p>
          <a:p>
            <a:pPr algn="ctr"/>
            <a:r>
              <a:rPr lang="en-GB" sz="825" dirty="0">
                <a:solidFill>
                  <a:schemeClr val="tx1"/>
                </a:solidFill>
                <a:latin typeface="Tw Cen MT" panose="020B0602020104020603" pitchFamily="34" charset="0"/>
              </a:rPr>
              <a:t>Mr Henderson – </a:t>
            </a:r>
            <a:r>
              <a:rPr lang="en-GB" sz="825"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825" dirty="0">
              <a:solidFill>
                <a:schemeClr val="tx1"/>
              </a:solidFill>
              <a:latin typeface="Tw Cen MT" panose="020B0602020104020603" pitchFamily="34" charset="0"/>
            </a:endParaRPr>
          </a:p>
          <a:p>
            <a:pPr algn="ctr"/>
            <a:r>
              <a:rPr lang="en-GB" sz="825" dirty="0">
                <a:solidFill>
                  <a:schemeClr val="tx1"/>
                </a:solidFill>
                <a:latin typeface="Tw Cen MT" panose="020B0602020104020603" pitchFamily="34" charset="0"/>
              </a:rPr>
              <a:t>Mr Howe - - </a:t>
            </a:r>
            <a:r>
              <a:rPr lang="en-GB" sz="825"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825"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9414176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4674</Words>
  <Application>Microsoft Office PowerPoint</Application>
  <PresentationFormat>Widescreen</PresentationFormat>
  <Paragraphs>489</Paragraphs>
  <Slides>30</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40" baseType="lpstr">
      <vt:lpstr>Arial</vt:lpstr>
      <vt:lpstr>Calibri</vt:lpstr>
      <vt:lpstr>Calibri Light</vt:lpstr>
      <vt:lpstr>Comic Sans MS</vt:lpstr>
      <vt:lpstr>Symbol</vt:lpstr>
      <vt:lpstr>Times New Roman</vt:lpstr>
      <vt:lpstr>Tw Cen MT</vt:lpstr>
      <vt:lpstr>Wingdings</vt:lpstr>
      <vt:lpstr>Office Theme</vt:lpstr>
      <vt:lpstr>PaintShopPro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 floods happen?</vt:lpstr>
      <vt:lpstr>PowerPoint Presentation</vt:lpstr>
      <vt:lpstr>PowerPoint Presentation</vt:lpstr>
      <vt:lpstr>PowerPoint Presentation</vt:lpstr>
      <vt:lpstr>How do floods happen?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Taylor, H (SHS Staff)</dc:creator>
  <cp:lastModifiedBy>Taylor, H (SHS Staff)</cp:lastModifiedBy>
  <cp:revision>1</cp:revision>
  <dcterms:created xsi:type="dcterms:W3CDTF">2020-06-09T08:37:43Z</dcterms:created>
  <dcterms:modified xsi:type="dcterms:W3CDTF">2020-06-09T08:38:10Z</dcterms:modified>
</cp:coreProperties>
</file>